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0"/>
  </p:notesMasterIdLst>
  <p:sldIdLst>
    <p:sldId id="256" r:id="rId5"/>
    <p:sldId id="266" r:id="rId6"/>
    <p:sldId id="261" r:id="rId7"/>
    <p:sldId id="439" r:id="rId8"/>
    <p:sldId id="2147483647" r:id="rId9"/>
    <p:sldId id="257" r:id="rId10"/>
    <p:sldId id="273" r:id="rId11"/>
    <p:sldId id="335" r:id="rId12"/>
    <p:sldId id="336" r:id="rId13"/>
    <p:sldId id="259" r:id="rId14"/>
    <p:sldId id="269" r:id="rId15"/>
    <p:sldId id="258" r:id="rId16"/>
    <p:sldId id="2934" r:id="rId17"/>
    <p:sldId id="475" r:id="rId18"/>
    <p:sldId id="271" r:id="rId19"/>
    <p:sldId id="262" r:id="rId20"/>
    <p:sldId id="350" r:id="rId21"/>
    <p:sldId id="2147483641" r:id="rId22"/>
    <p:sldId id="2147483642" r:id="rId23"/>
    <p:sldId id="270" r:id="rId24"/>
    <p:sldId id="472" r:id="rId25"/>
    <p:sldId id="268" r:id="rId26"/>
    <p:sldId id="272" r:id="rId27"/>
    <p:sldId id="2147483644" r:id="rId28"/>
    <p:sldId id="2147483645" r:id="rId29"/>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0D1"/>
    <a:srgbClr val="D37253"/>
    <a:srgbClr val="FDDD99"/>
    <a:srgbClr val="E58D7A"/>
    <a:srgbClr val="C387B9"/>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84" autoAdjust="0"/>
    <p:restoredTop sz="92553" autoAdjust="0"/>
  </p:normalViewPr>
  <p:slideViewPr>
    <p:cSldViewPr snapToGrid="0">
      <p:cViewPr varScale="1">
        <p:scale>
          <a:sx n="59" d="100"/>
          <a:sy n="59" d="100"/>
        </p:scale>
        <p:origin x="290" y="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BDFDC1-DB41-4C22-A4FF-787FE9EC6693}" type="datetimeFigureOut">
              <a:rPr lang="it-IT" smtClean="0"/>
              <a:t>16/04/2026</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9DAA3B-F759-4549-839C-B905B5A5504D}" type="slidenum">
              <a:rPr lang="it-IT" smtClean="0"/>
              <a:t>‹N›</a:t>
            </a:fld>
            <a:endParaRPr lang="it-IT"/>
          </a:p>
        </p:txBody>
      </p:sp>
    </p:spTree>
    <p:extLst>
      <p:ext uri="{BB962C8B-B14F-4D97-AF65-F5344CB8AC3E}">
        <p14:creationId xmlns:p14="http://schemas.microsoft.com/office/powerpoint/2010/main" val="40621575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sciencedirect.com/science/article/pii/S0016508525058573#appsec1"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1600897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4283489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A9DAA3B-F759-4549-839C-B905B5A5504D}" type="slidenum">
              <a:rPr lang="it-IT" smtClean="0"/>
              <a:t>16</a:t>
            </a:fld>
            <a:endParaRPr lang="it-IT"/>
          </a:p>
        </p:txBody>
      </p:sp>
    </p:spTree>
    <p:extLst>
      <p:ext uri="{BB962C8B-B14F-4D97-AF65-F5344CB8AC3E}">
        <p14:creationId xmlns:p14="http://schemas.microsoft.com/office/powerpoint/2010/main" val="40444542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29F0D5-7904-2B94-C4CF-8FFA9A9962F7}"/>
            </a:ext>
          </a:extLst>
        </p:cNvPr>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65103FEC-0FE7-28CE-5194-156D32EDDF8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09D4CB46-4B80-0B18-C210-20164EB0B50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dirty="0">
              <a:ea typeface="ヒラギノ角ゴ Pro W3" pitchFamily="125" charset="-128"/>
            </a:endParaRPr>
          </a:p>
        </p:txBody>
      </p:sp>
      <p:sp>
        <p:nvSpPr>
          <p:cNvPr id="4100" name="Slide Number Placeholder 3">
            <a:extLst>
              <a:ext uri="{FF2B5EF4-FFF2-40B4-BE49-F238E27FC236}">
                <a16:creationId xmlns:a16="http://schemas.microsoft.com/office/drawing/2014/main" id="{19693CCC-C9FA-EB3A-5909-4FF9019E5A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fld id="{B3B52786-0DE6-4A68-AC4C-E474ABE35367}" type="slidenum">
              <a:rPr lang="en-US" altLang="it-IT"/>
              <a:pPr eaLnBrk="1" hangingPunct="1"/>
              <a:t>17</a:t>
            </a:fld>
            <a:endParaRPr lang="en-US" altLang="it-IT"/>
          </a:p>
        </p:txBody>
      </p:sp>
    </p:spTree>
    <p:extLst>
      <p:ext uri="{BB962C8B-B14F-4D97-AF65-F5344CB8AC3E}">
        <p14:creationId xmlns:p14="http://schemas.microsoft.com/office/powerpoint/2010/main" val="10123290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2FCADAD0-9A93-8FC3-6914-C4F5ED517F4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2EEA900E-E563-A918-1315-982FAE9C7F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dirty="0">
              <a:ea typeface="ヒラギノ角ゴ Pro W3" pitchFamily="125" charset="-128"/>
            </a:endParaRPr>
          </a:p>
        </p:txBody>
      </p:sp>
      <p:sp>
        <p:nvSpPr>
          <p:cNvPr id="4100" name="Slide Number Placeholder 3">
            <a:extLst>
              <a:ext uri="{FF2B5EF4-FFF2-40B4-BE49-F238E27FC236}">
                <a16:creationId xmlns:a16="http://schemas.microsoft.com/office/drawing/2014/main" id="{E1E8D8D6-4D2D-FB2D-C2F3-20089B178D6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MS PGothic" panose="020B0600070205080204" pitchFamily="34" charset="-128"/>
              </a:defRPr>
            </a:lvl1pPr>
            <a:lvl2pPr marL="742950" indent="-285750" eaLnBrk="0" hangingPunct="0">
              <a:defRPr>
                <a:solidFill>
                  <a:schemeClr val="tx1"/>
                </a:solidFill>
                <a:latin typeface="Calibri" panose="020F0502020204030204" pitchFamily="34" charset="0"/>
                <a:ea typeface="MS PGothic" panose="020B0600070205080204" pitchFamily="34" charset="-128"/>
              </a:defRPr>
            </a:lvl2pPr>
            <a:lvl3pPr marL="1143000" indent="-228600" eaLnBrk="0" hangingPunct="0">
              <a:defRPr>
                <a:solidFill>
                  <a:schemeClr val="tx1"/>
                </a:solidFill>
                <a:latin typeface="Calibri" panose="020F0502020204030204" pitchFamily="34" charset="0"/>
                <a:ea typeface="MS PGothic" panose="020B0600070205080204" pitchFamily="34" charset="-128"/>
              </a:defRPr>
            </a:lvl3pPr>
            <a:lvl4pPr marL="1600200" indent="-228600" eaLnBrk="0" hangingPunct="0">
              <a:defRPr>
                <a:solidFill>
                  <a:schemeClr val="tx1"/>
                </a:solidFill>
                <a:latin typeface="Calibri" panose="020F0502020204030204" pitchFamily="34" charset="0"/>
                <a:ea typeface="MS PGothic" panose="020B0600070205080204" pitchFamily="34" charset="-128"/>
              </a:defRPr>
            </a:lvl4pPr>
            <a:lvl5pPr marL="2057400" indent="-228600" eaLnBrk="0" hangingPunct="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1" hangingPunct="1"/>
            <a:fld id="{B3B52786-0DE6-4A68-AC4C-E474ABE35367}" type="slidenum">
              <a:rPr lang="en-US" altLang="it-IT"/>
              <a:pPr eaLnBrk="1" hangingPunct="1"/>
              <a:t>18</a:t>
            </a:fld>
            <a:endParaRPr lang="en-US" altLang="it-I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1F1F1F"/>
                </a:solidFill>
                <a:effectLst/>
                <a:latin typeface="ElsevierGulliver"/>
              </a:rPr>
              <a:t>a 2-hour test may be associated with a 12% false-negative rate. Those patients will be assumed not to have gastroparesis and may continue to be symptomatic without appropriate treatment. They may also receive additional testing in an attempt to identify the cause of their symptoms. A 2-hour test had a pooled specificity of 0.94 (95% CI, 0.93–0.95) (</a:t>
            </a:r>
            <a:r>
              <a:rPr lang="en-US" b="0" i="0" u="none" strike="noStrike" dirty="0">
                <a:solidFill>
                  <a:srgbClr val="0272B1"/>
                </a:solidFill>
                <a:effectLst/>
                <a:latin typeface="ElsevierGulliver"/>
                <a:hlinkClick r:id="rId3"/>
              </a:rPr>
              <a:t>Supplementary Figure 3</a:t>
            </a:r>
            <a:r>
              <a:rPr lang="en-US" b="0" i="0" dirty="0">
                <a:solidFill>
                  <a:srgbClr val="1F1F1F"/>
                </a:solidFill>
                <a:effectLst/>
                <a:latin typeface="ElsevierGulliver"/>
              </a:rPr>
              <a:t>), which correlates with 4% false-positive rate based on prevalence of 30% using the 4-hour result as the standard. </a:t>
            </a:r>
            <a:endParaRPr lang="it-IT" dirty="0"/>
          </a:p>
          <a:p>
            <a:endParaRPr lang="it-IT" dirty="0"/>
          </a:p>
        </p:txBody>
      </p:sp>
      <p:sp>
        <p:nvSpPr>
          <p:cNvPr id="4" name="Segnaposto numero diapositiva 3"/>
          <p:cNvSpPr>
            <a:spLocks noGrp="1"/>
          </p:cNvSpPr>
          <p:nvPr>
            <p:ph type="sldNum" sz="quarter" idx="5"/>
          </p:nvPr>
        </p:nvSpPr>
        <p:spPr/>
        <p:txBody>
          <a:bodyPr/>
          <a:lstStyle/>
          <a:p>
            <a:fld id="{0A9DAA3B-F759-4549-839C-B905B5A5504D}" type="slidenum">
              <a:rPr lang="it-IT" smtClean="0"/>
              <a:t>23</a:t>
            </a:fld>
            <a:endParaRPr lang="it-IT"/>
          </a:p>
        </p:txBody>
      </p:sp>
    </p:spTree>
    <p:extLst>
      <p:ext uri="{BB962C8B-B14F-4D97-AF65-F5344CB8AC3E}">
        <p14:creationId xmlns:p14="http://schemas.microsoft.com/office/powerpoint/2010/main" val="1790374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rgbClr val="2E2E2E"/>
                </a:solidFill>
                <a:effectLst/>
                <a:latin typeface="Elsevier Sans"/>
              </a:rPr>
              <a:t>Vijayvargiya P</a:t>
            </a:r>
            <a:r>
              <a:rPr lang="en-US" sz="1200" dirty="0">
                <a:solidFill>
                  <a:srgbClr val="2E2E2E"/>
                </a:solidFill>
                <a:latin typeface="Elsevier Sans"/>
              </a:rPr>
              <a:t> </a:t>
            </a:r>
            <a:r>
              <a:rPr lang="en-US" sz="1200" i="0" dirty="0">
                <a:solidFill>
                  <a:srgbClr val="2E2E2E"/>
                </a:solidFill>
                <a:effectLst/>
                <a:latin typeface="Elsevier Sans"/>
              </a:rPr>
              <a:t>Effects of Promotility Agents on Gastric Emptying and Symptoms: A Systematic Review and Meta-analysis</a:t>
            </a:r>
            <a:r>
              <a:rPr lang="en-US" sz="1200" dirty="0">
                <a:solidFill>
                  <a:srgbClr val="2E2E2E"/>
                </a:solidFill>
                <a:latin typeface="Elsevier Sans"/>
              </a:rPr>
              <a:t>. </a:t>
            </a:r>
            <a:r>
              <a:rPr lang="en-US" sz="1200" i="0" dirty="0">
                <a:solidFill>
                  <a:srgbClr val="2E2E2E"/>
                </a:solidFill>
                <a:effectLst/>
                <a:latin typeface="Elsevier Sans"/>
              </a:rPr>
              <a:t>Gastroenterology, 2019</a:t>
            </a:r>
          </a:p>
          <a:p>
            <a:endParaRPr lang="it-IT" dirty="0"/>
          </a:p>
        </p:txBody>
      </p:sp>
      <p:sp>
        <p:nvSpPr>
          <p:cNvPr id="4" name="Segnaposto numero diapositiva 3"/>
          <p:cNvSpPr>
            <a:spLocks noGrp="1"/>
          </p:cNvSpPr>
          <p:nvPr>
            <p:ph type="sldNum" sz="quarter" idx="5"/>
          </p:nvPr>
        </p:nvSpPr>
        <p:spPr/>
        <p:txBody>
          <a:bodyPr/>
          <a:lstStyle/>
          <a:p>
            <a:fld id="{0A9DAA3B-F759-4549-839C-B905B5A5504D}" type="slidenum">
              <a:rPr lang="it-IT" smtClean="0"/>
              <a:t>24</a:t>
            </a:fld>
            <a:endParaRPr lang="it-IT"/>
          </a:p>
        </p:txBody>
      </p:sp>
    </p:spTree>
    <p:extLst>
      <p:ext uri="{BB962C8B-B14F-4D97-AF65-F5344CB8AC3E}">
        <p14:creationId xmlns:p14="http://schemas.microsoft.com/office/powerpoint/2010/main" val="19001483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5802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8" name="Immagine 7" descr="Immagine che contiene schermata, Policromia, grafica, Elementi grafici&#10;&#10;Il contenuto generato dall'IA potrebbe non essere corretto.">
            <a:extLst>
              <a:ext uri="{FF2B5EF4-FFF2-40B4-BE49-F238E27FC236}">
                <a16:creationId xmlns:a16="http://schemas.microsoft.com/office/drawing/2014/main" id="{9F8B0DE3-3342-06F5-5792-F9EEE6814BF1}"/>
              </a:ext>
            </a:extLst>
          </p:cNvPr>
          <p:cNvPicPr>
            <a:picLocks noChangeAspect="1"/>
          </p:cNvPicPr>
          <p:nvPr userDrawn="1"/>
        </p:nvPicPr>
        <p:blipFill>
          <a:blip r:embed="rId2"/>
          <a:stretch>
            <a:fillRect/>
          </a:stretch>
        </p:blipFill>
        <p:spPr>
          <a:xfrm>
            <a:off x="0" y="1785"/>
            <a:ext cx="12192000" cy="6854430"/>
          </a:xfrm>
          <a:prstGeom prst="rect">
            <a:avLst/>
          </a:prstGeom>
        </p:spPr>
      </p:pic>
    </p:spTree>
    <p:extLst>
      <p:ext uri="{BB962C8B-B14F-4D97-AF65-F5344CB8AC3E}">
        <p14:creationId xmlns:p14="http://schemas.microsoft.com/office/powerpoint/2010/main" val="25057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A499404-9BC6-6191-8142-889AB8DCE702}"/>
              </a:ext>
            </a:extLst>
          </p:cNvPr>
          <p:cNvSpPr>
            <a:spLocks noGrp="1"/>
          </p:cNvSpPr>
          <p:nvPr>
            <p:ph type="ctrTitle"/>
          </p:nvPr>
        </p:nvSpPr>
        <p:spPr>
          <a:xfrm>
            <a:off x="1524000" y="1122363"/>
            <a:ext cx="9144000" cy="2387600"/>
          </a:xfrm>
        </p:spPr>
        <p:txBody>
          <a:bodyPr anchor="b"/>
          <a:lstStyle>
            <a:lvl1pPr algn="ctr">
              <a:defRPr sz="6000">
                <a:solidFill>
                  <a:schemeClr val="accent1"/>
                </a:solidFill>
              </a:defRPr>
            </a:lvl1pPr>
          </a:lstStyle>
          <a:p>
            <a:r>
              <a:rPr lang="it-IT" dirty="0"/>
              <a:t>Fare clic per modificare lo stile del titolo dello schema</a:t>
            </a:r>
          </a:p>
        </p:txBody>
      </p:sp>
      <p:sp>
        <p:nvSpPr>
          <p:cNvPr id="3" name="Sottotitolo 2">
            <a:extLst>
              <a:ext uri="{FF2B5EF4-FFF2-40B4-BE49-F238E27FC236}">
                <a16:creationId xmlns:a16="http://schemas.microsoft.com/office/drawing/2014/main" id="{8F7BE9AA-BABE-2CC4-E227-331B8B70F082}"/>
              </a:ext>
            </a:extLst>
          </p:cNvPr>
          <p:cNvSpPr>
            <a:spLocks noGrp="1"/>
          </p:cNvSpPr>
          <p:nvPr>
            <p:ph type="subTitle" idx="1"/>
          </p:nvPr>
        </p:nvSpPr>
        <p:spPr>
          <a:xfrm>
            <a:off x="1524000" y="3602038"/>
            <a:ext cx="9144000" cy="1655762"/>
          </a:xfrm>
        </p:spPr>
        <p:txBody>
          <a:bodyPr/>
          <a:lstStyle>
            <a:lvl1pPr marL="0" indent="0" algn="ct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a:t>Fare clic per modificare lo stile del sottotitolo dello schema</a:t>
            </a:r>
          </a:p>
        </p:txBody>
      </p:sp>
      <p:sp>
        <p:nvSpPr>
          <p:cNvPr id="4" name="Segnaposto data 3">
            <a:extLst>
              <a:ext uri="{FF2B5EF4-FFF2-40B4-BE49-F238E27FC236}">
                <a16:creationId xmlns:a16="http://schemas.microsoft.com/office/drawing/2014/main" id="{885FF703-0C53-004C-2AF4-E6C2EDA669E8}"/>
              </a:ext>
            </a:extLst>
          </p:cNvPr>
          <p:cNvSpPr>
            <a:spLocks noGrp="1"/>
          </p:cNvSpPr>
          <p:nvPr>
            <p:ph type="dt" sz="half" idx="10"/>
          </p:nvPr>
        </p:nvSpPr>
        <p:spPr/>
        <p:txBody>
          <a:bodyPr/>
          <a:lstStyle>
            <a:lvl1pPr>
              <a:defRPr>
                <a:solidFill>
                  <a:schemeClr val="accent1"/>
                </a:solidFill>
              </a:defRPr>
            </a:lvl1pPr>
          </a:lstStyle>
          <a:p>
            <a:fld id="{E545F0B5-8000-4542-A253-71E6D2AB2E67}" type="datetimeFigureOut">
              <a:rPr lang="it-IT" smtClean="0"/>
              <a:pPr/>
              <a:t>16/04/2026</a:t>
            </a:fld>
            <a:endParaRPr lang="it-IT" dirty="0"/>
          </a:p>
        </p:txBody>
      </p:sp>
      <p:sp>
        <p:nvSpPr>
          <p:cNvPr id="5" name="Segnaposto piè di pagina 4">
            <a:extLst>
              <a:ext uri="{FF2B5EF4-FFF2-40B4-BE49-F238E27FC236}">
                <a16:creationId xmlns:a16="http://schemas.microsoft.com/office/drawing/2014/main" id="{5FAA8DBC-78BE-D9AB-DE08-3149C2362FD3}"/>
              </a:ext>
            </a:extLst>
          </p:cNvPr>
          <p:cNvSpPr>
            <a:spLocks noGrp="1"/>
          </p:cNvSpPr>
          <p:nvPr>
            <p:ph type="ftr" sz="quarter" idx="11"/>
          </p:nvPr>
        </p:nvSpPr>
        <p:spPr/>
        <p:txBody>
          <a:bodyPr/>
          <a:lstStyle>
            <a:lvl1pPr>
              <a:defRPr>
                <a:solidFill>
                  <a:schemeClr val="accent1"/>
                </a:solidFill>
              </a:defRPr>
            </a:lvl1pPr>
          </a:lstStyle>
          <a:p>
            <a:endParaRPr lang="it-IT" dirty="0"/>
          </a:p>
        </p:txBody>
      </p:sp>
      <p:sp>
        <p:nvSpPr>
          <p:cNvPr id="6" name="Segnaposto numero diapositiva 5">
            <a:extLst>
              <a:ext uri="{FF2B5EF4-FFF2-40B4-BE49-F238E27FC236}">
                <a16:creationId xmlns:a16="http://schemas.microsoft.com/office/drawing/2014/main" id="{D3B95B3F-F96E-90D2-2EB8-7B70E090FD74}"/>
              </a:ext>
            </a:extLst>
          </p:cNvPr>
          <p:cNvSpPr>
            <a:spLocks noGrp="1"/>
          </p:cNvSpPr>
          <p:nvPr>
            <p:ph type="sldNum" sz="quarter" idx="12"/>
          </p:nvPr>
        </p:nvSpPr>
        <p:spPr/>
        <p:txBody>
          <a:bodyPr/>
          <a:lstStyle>
            <a:lvl1pPr>
              <a:defRPr>
                <a:solidFill>
                  <a:schemeClr val="accent1"/>
                </a:solidFill>
              </a:defRPr>
            </a:lvl1pPr>
          </a:lstStyle>
          <a:p>
            <a:fld id="{C90C8394-B566-4599-90DD-453E329E3C02}" type="slidenum">
              <a:rPr lang="it-IT" smtClean="0"/>
              <a:pPr/>
              <a:t>‹N›</a:t>
            </a:fld>
            <a:endParaRPr lang="it-IT" dirty="0"/>
          </a:p>
        </p:txBody>
      </p:sp>
    </p:spTree>
    <p:extLst>
      <p:ext uri="{BB962C8B-B14F-4D97-AF65-F5344CB8AC3E}">
        <p14:creationId xmlns:p14="http://schemas.microsoft.com/office/powerpoint/2010/main" val="35708247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E545F0B5-8000-4542-A253-71E6D2AB2E67}" type="datetimeFigureOut">
              <a:rPr lang="it-IT" smtClean="0"/>
              <a:t>16/04/2026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C90C8394-B566-4599-90DD-453E329E3C02}" type="slidenum">
              <a:rPr lang="it-IT" smtClean="0"/>
              <a:t>‹N›</a:t>
            </a:fld>
            <a:endParaRPr lang="it-IT"/>
          </a:p>
        </p:txBody>
      </p:sp>
    </p:spTree>
    <p:extLst>
      <p:ext uri="{BB962C8B-B14F-4D97-AF65-F5344CB8AC3E}">
        <p14:creationId xmlns:p14="http://schemas.microsoft.com/office/powerpoint/2010/main" val="3377789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45F0B5-8000-4542-A253-71E6D2AB2E67}" type="datetimeFigureOut">
              <a:rPr lang="it-IT" smtClean="0"/>
              <a:pPr/>
              <a:t>16/04/2026</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C90C8394-B566-4599-90DD-453E329E3C02}" type="slidenum">
              <a:rPr lang="it-IT" smtClean="0"/>
              <a:pPr/>
              <a:t>‹N›</a:t>
            </a:fld>
            <a:endParaRPr lang="it-IT"/>
          </a:p>
        </p:txBody>
      </p:sp>
    </p:spTree>
    <p:extLst>
      <p:ext uri="{BB962C8B-B14F-4D97-AF65-F5344CB8AC3E}">
        <p14:creationId xmlns:p14="http://schemas.microsoft.com/office/powerpoint/2010/main" val="314851236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descr="Immagine che contiene schermata, linea, Elementi grafici&#10;&#10;Il contenuto generato dall'IA potrebbe non essere corretto.">
            <a:extLst>
              <a:ext uri="{FF2B5EF4-FFF2-40B4-BE49-F238E27FC236}">
                <a16:creationId xmlns:a16="http://schemas.microsoft.com/office/drawing/2014/main" id="{24A4694F-BCFF-4C5E-9B7F-063CCA3D1EF8}"/>
              </a:ext>
            </a:extLst>
          </p:cNvPr>
          <p:cNvPicPr>
            <a:picLocks noChangeAspect="1"/>
          </p:cNvPicPr>
          <p:nvPr userDrawn="1"/>
        </p:nvPicPr>
        <p:blipFill>
          <a:blip r:embed="rId7"/>
          <a:stretch>
            <a:fillRect/>
          </a:stretch>
        </p:blipFill>
        <p:spPr>
          <a:xfrm>
            <a:off x="0" y="0"/>
            <a:ext cx="12192000" cy="6854430"/>
          </a:xfrm>
          <a:prstGeom prst="rect">
            <a:avLst/>
          </a:prstGeom>
        </p:spPr>
      </p:pic>
    </p:spTree>
    <p:extLst>
      <p:ext uri="{BB962C8B-B14F-4D97-AF65-F5344CB8AC3E}">
        <p14:creationId xmlns:p14="http://schemas.microsoft.com/office/powerpoint/2010/main" val="7551605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onlinelibrary.wiley.com/doi/10.1111/apt.12855/full" TargetMode="External"/><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emf"/><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emf"/><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14.png"/><Relationship Id="rId4" Type="http://schemas.openxmlformats.org/officeDocument/2006/relationships/image" Target="../media/image5.emf"/></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image" Target="../media/image30.jpeg"/><Relationship Id="rId7" Type="http://schemas.openxmlformats.org/officeDocument/2006/relationships/image" Target="../media/image34.gif"/><Relationship Id="rId2" Type="http://schemas.openxmlformats.org/officeDocument/2006/relationships/image" Target="../media/image29.png"/><Relationship Id="rId1" Type="http://schemas.openxmlformats.org/officeDocument/2006/relationships/slideLayout" Target="../slideLayouts/slideLayout5.xml"/><Relationship Id="rId6" Type="http://schemas.openxmlformats.org/officeDocument/2006/relationships/image" Target="../media/image33.gif"/><Relationship Id="rId5" Type="http://schemas.openxmlformats.org/officeDocument/2006/relationships/image" Target="../media/image32.jpeg"/><Relationship Id="rId4" Type="http://schemas.openxmlformats.org/officeDocument/2006/relationships/image" Target="../media/image31.png"/><Relationship Id="rId9" Type="http://schemas.openxmlformats.org/officeDocument/2006/relationships/image" Target="../media/image35.png"/></Relationships>
</file>

<file path=ppt/slides/_rels/slide2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emf"/><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emf"/><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hyperlink" Target="http://onlinelibrary.wiley.com/doi/10.1111/apt.12855/full" TargetMode="External"/><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9.jpeg"/><Relationship Id="rId5" Type="http://schemas.openxmlformats.org/officeDocument/2006/relationships/hyperlink" Target="http://onlinelibrary.wiley.com/doi/10.1111/apt.12855/full" TargetMode="External"/><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5AF486F5-149E-A65E-FB6C-A5E18B112E6B}"/>
              </a:ext>
            </a:extLst>
          </p:cNvPr>
          <p:cNvPicPr>
            <a:picLocks noChangeAspect="1"/>
          </p:cNvPicPr>
          <p:nvPr/>
        </p:nvPicPr>
        <p:blipFill>
          <a:blip r:embed="rId2"/>
          <a:srcRect/>
          <a:stretch/>
        </p:blipFill>
        <p:spPr>
          <a:xfrm>
            <a:off x="0" y="1786"/>
            <a:ext cx="12192000" cy="6854429"/>
          </a:xfrm>
          <a:prstGeom prst="rect">
            <a:avLst/>
          </a:prstGeom>
        </p:spPr>
      </p:pic>
    </p:spTree>
    <p:extLst>
      <p:ext uri="{BB962C8B-B14F-4D97-AF65-F5344CB8AC3E}">
        <p14:creationId xmlns:p14="http://schemas.microsoft.com/office/powerpoint/2010/main" val="3234500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589BA87C-4D5F-72F3-6054-A680ACBE8971}"/>
              </a:ext>
            </a:extLst>
          </p:cNvPr>
          <p:cNvPicPr>
            <a:picLocks noChangeAspect="1"/>
          </p:cNvPicPr>
          <p:nvPr/>
        </p:nvPicPr>
        <p:blipFill>
          <a:blip r:embed="rId2"/>
          <a:stretch>
            <a:fillRect/>
          </a:stretch>
        </p:blipFill>
        <p:spPr>
          <a:xfrm>
            <a:off x="5188815" y="1620336"/>
            <a:ext cx="6639277" cy="4693799"/>
          </a:xfrm>
          <a:prstGeom prst="rect">
            <a:avLst/>
          </a:prstGeom>
        </p:spPr>
      </p:pic>
      <p:sp>
        <p:nvSpPr>
          <p:cNvPr id="9" name="CasellaDiTesto 8">
            <a:extLst>
              <a:ext uri="{FF2B5EF4-FFF2-40B4-BE49-F238E27FC236}">
                <a16:creationId xmlns:a16="http://schemas.microsoft.com/office/drawing/2014/main" id="{0F0AF0EB-C28A-A449-0AE4-ABA6D12B4E77}"/>
              </a:ext>
            </a:extLst>
          </p:cNvPr>
          <p:cNvSpPr txBox="1"/>
          <p:nvPr/>
        </p:nvSpPr>
        <p:spPr>
          <a:xfrm>
            <a:off x="780486" y="2507632"/>
            <a:ext cx="3888906" cy="2031325"/>
          </a:xfrm>
          <a:prstGeom prst="rect">
            <a:avLst/>
          </a:prstGeom>
          <a:noFill/>
        </p:spPr>
        <p:txBody>
          <a:bodyPr wrap="square">
            <a:spAutoFit/>
          </a:bodyPr>
          <a:lstStyle/>
          <a:p>
            <a:r>
              <a:rPr lang="en-US" dirty="0">
                <a:solidFill>
                  <a:schemeClr val="tx2"/>
                </a:solidFill>
              </a:rPr>
              <a:t>[…] This subdivision requires further research to better characterize these patients, their underlying pathophysiology, and treatment approach and to this end </a:t>
            </a:r>
            <a:r>
              <a:rPr lang="en-US" b="1" dirty="0">
                <a:solidFill>
                  <a:schemeClr val="tx2"/>
                </a:solidFill>
              </a:rPr>
              <a:t>provisional</a:t>
            </a:r>
            <a:r>
              <a:rPr lang="en-US" dirty="0">
                <a:solidFill>
                  <a:schemeClr val="tx2"/>
                </a:solidFill>
              </a:rPr>
              <a:t> criteria have been developed (criteria table B1b). […] </a:t>
            </a:r>
            <a:endParaRPr lang="it-IT" dirty="0">
              <a:solidFill>
                <a:schemeClr val="tx2"/>
              </a:solidFill>
            </a:endParaRPr>
          </a:p>
        </p:txBody>
      </p:sp>
      <p:sp>
        <p:nvSpPr>
          <p:cNvPr id="10" name="Rettangolo 9">
            <a:extLst>
              <a:ext uri="{FF2B5EF4-FFF2-40B4-BE49-F238E27FC236}">
                <a16:creationId xmlns:a16="http://schemas.microsoft.com/office/drawing/2014/main" id="{6044B66B-DF45-8A60-2656-C01E61951EDB}"/>
              </a:ext>
            </a:extLst>
          </p:cNvPr>
          <p:cNvSpPr/>
          <p:nvPr/>
        </p:nvSpPr>
        <p:spPr>
          <a:xfrm>
            <a:off x="5389009" y="2916246"/>
            <a:ext cx="6146499" cy="573529"/>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Rettangolo 10">
            <a:extLst>
              <a:ext uri="{FF2B5EF4-FFF2-40B4-BE49-F238E27FC236}">
                <a16:creationId xmlns:a16="http://schemas.microsoft.com/office/drawing/2014/main" id="{35332BBB-D716-F3FE-DE7A-ABC1A3D0E3F1}"/>
              </a:ext>
            </a:extLst>
          </p:cNvPr>
          <p:cNvSpPr/>
          <p:nvPr/>
        </p:nvSpPr>
        <p:spPr>
          <a:xfrm>
            <a:off x="5400729" y="3712516"/>
            <a:ext cx="6146499" cy="573529"/>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Text Box 4">
            <a:extLst>
              <a:ext uri="{FF2B5EF4-FFF2-40B4-BE49-F238E27FC236}">
                <a16:creationId xmlns:a16="http://schemas.microsoft.com/office/drawing/2014/main" id="{DA23D5BD-9BAA-442D-4525-4274A2220457}"/>
              </a:ext>
            </a:extLst>
          </p:cNvPr>
          <p:cNvSpPr txBox="1">
            <a:spLocks noChangeArrowheads="1"/>
          </p:cNvSpPr>
          <p:nvPr/>
        </p:nvSpPr>
        <p:spPr bwMode="auto">
          <a:xfrm>
            <a:off x="837988" y="6503882"/>
            <a:ext cx="4562741" cy="254510"/>
          </a:xfrm>
          <a:prstGeom prst="rect">
            <a:avLst/>
          </a:prstGeom>
          <a:noFill/>
          <a:ln w="9525">
            <a:noFill/>
            <a:round/>
            <a:headEnd/>
            <a:tailEnd/>
          </a:ln>
        </p:spPr>
        <p:txBody>
          <a:bodyPr lIns="81639" tIns="49620" rIns="81639" bIns="40820"/>
          <a:lstStyle/>
          <a:p>
            <a:pPr>
              <a:tabLst>
                <a:tab pos="656650" algn="l"/>
                <a:tab pos="1313299" algn="l"/>
                <a:tab pos="1969949" algn="l"/>
                <a:tab pos="2626599" algn="l"/>
                <a:tab pos="3283248" algn="l"/>
                <a:tab pos="3939898" algn="l"/>
                <a:tab pos="4596548" algn="l"/>
                <a:tab pos="5253198" algn="l"/>
                <a:tab pos="5909847" algn="l"/>
              </a:tabLst>
            </a:pPr>
            <a:r>
              <a:rPr lang="en-GB" sz="1000" dirty="0"/>
              <a:t>Rome V Criteria, Gastroenterology 2026, article in press </a:t>
            </a:r>
            <a:endParaRPr lang="en-GB" sz="1000" dirty="0">
              <a:hlinkClick r:id="rId3">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3051759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657AD-CBCA-166F-6D97-8B153D795BF1}"/>
            </a:ext>
          </a:extLst>
        </p:cNvPr>
        <p:cNvGrpSpPr/>
        <p:nvPr/>
      </p:nvGrpSpPr>
      <p:grpSpPr>
        <a:xfrm>
          <a:off x="0" y="0"/>
          <a:ext cx="0" cy="0"/>
          <a:chOff x="0" y="0"/>
          <a:chExt cx="0" cy="0"/>
        </a:xfrm>
      </p:grpSpPr>
      <p:pic>
        <p:nvPicPr>
          <p:cNvPr id="3" name="Immagine 2">
            <a:extLst>
              <a:ext uri="{FF2B5EF4-FFF2-40B4-BE49-F238E27FC236}">
                <a16:creationId xmlns:a16="http://schemas.microsoft.com/office/drawing/2014/main" id="{5267AA3E-4B52-49ED-A1D4-EA93D40205B8}"/>
              </a:ext>
            </a:extLst>
          </p:cNvPr>
          <p:cNvPicPr>
            <a:picLocks noChangeAspect="1"/>
          </p:cNvPicPr>
          <p:nvPr/>
        </p:nvPicPr>
        <p:blipFill>
          <a:blip r:embed="rId2"/>
          <a:srcRect l="898" t="2858" b="1057"/>
          <a:stretch>
            <a:fillRect/>
          </a:stretch>
        </p:blipFill>
        <p:spPr>
          <a:xfrm>
            <a:off x="354173" y="1078661"/>
            <a:ext cx="6173712" cy="3441174"/>
          </a:xfrm>
          <a:prstGeom prst="rect">
            <a:avLst/>
          </a:prstGeom>
          <a:ln>
            <a:solidFill>
              <a:srgbClr val="FDDD99"/>
            </a:solidFill>
          </a:ln>
        </p:spPr>
      </p:pic>
      <p:sp>
        <p:nvSpPr>
          <p:cNvPr id="5" name="CasellaDiTesto 4">
            <a:extLst>
              <a:ext uri="{FF2B5EF4-FFF2-40B4-BE49-F238E27FC236}">
                <a16:creationId xmlns:a16="http://schemas.microsoft.com/office/drawing/2014/main" id="{94E1DE24-B9D4-9D40-F1F0-39F82F33A99E}"/>
              </a:ext>
            </a:extLst>
          </p:cNvPr>
          <p:cNvSpPr txBox="1"/>
          <p:nvPr/>
        </p:nvSpPr>
        <p:spPr>
          <a:xfrm>
            <a:off x="7614421" y="2017095"/>
            <a:ext cx="4148617" cy="1754326"/>
          </a:xfrm>
          <a:prstGeom prst="rect">
            <a:avLst/>
          </a:prstGeom>
          <a:solidFill>
            <a:srgbClr val="FDDD99"/>
          </a:solidFill>
          <a:ln>
            <a:solidFill>
              <a:schemeClr val="tx1"/>
            </a:solidFill>
          </a:ln>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b="0" i="0" dirty="0">
                <a:solidFill>
                  <a:srgbClr val="2E2E2E"/>
                </a:solidFill>
                <a:effectLst/>
                <a:latin typeface="Elsevier Sans"/>
              </a:rPr>
              <a:t>Gastroparesis is defined by recurrent episodes of postprandial </a:t>
            </a:r>
            <a:r>
              <a:rPr lang="en-US" b="1" i="0" dirty="0">
                <a:solidFill>
                  <a:srgbClr val="2E2E2E"/>
                </a:solidFill>
                <a:effectLst/>
                <a:latin typeface="Elsevier Sans"/>
              </a:rPr>
              <a:t>nausea and vomiting</a:t>
            </a:r>
            <a:r>
              <a:rPr lang="en-US" b="0" i="0" dirty="0">
                <a:solidFill>
                  <a:srgbClr val="2E2E2E"/>
                </a:solidFill>
                <a:effectLst/>
                <a:latin typeface="Elsevier Sans"/>
              </a:rPr>
              <a:t>, epigastric pain and fullness, early satiety, and bloating in the absence of mechanical obstruction of the gastric outlet or the proximal small bowel. </a:t>
            </a:r>
            <a:endParaRPr lang="it-IT" dirty="0"/>
          </a:p>
        </p:txBody>
      </p:sp>
      <p:pic>
        <p:nvPicPr>
          <p:cNvPr id="6" name="Picture 2" descr="The Evolution of the Spider-Man Pointing Meme">
            <a:extLst>
              <a:ext uri="{FF2B5EF4-FFF2-40B4-BE49-F238E27FC236}">
                <a16:creationId xmlns:a16="http://schemas.microsoft.com/office/drawing/2014/main" id="{EF85446E-B962-C603-4077-BCF9D478E6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8215" y="4578314"/>
            <a:ext cx="4339340" cy="2169670"/>
          </a:xfrm>
          <a:prstGeom prst="rect">
            <a:avLst/>
          </a:prstGeom>
          <a:noFill/>
          <a:extLst>
            <a:ext uri="{909E8E84-426E-40DD-AFC4-6F175D3DCCD1}">
              <a14:hiddenFill xmlns:a14="http://schemas.microsoft.com/office/drawing/2010/main">
                <a:solidFill>
                  <a:srgbClr val="FFFFFF"/>
                </a:solidFill>
              </a14:hiddenFill>
            </a:ext>
          </a:extLst>
        </p:spPr>
      </p:pic>
      <p:sp>
        <p:nvSpPr>
          <p:cNvPr id="8" name="CasellaDiTesto 7">
            <a:extLst>
              <a:ext uri="{FF2B5EF4-FFF2-40B4-BE49-F238E27FC236}">
                <a16:creationId xmlns:a16="http://schemas.microsoft.com/office/drawing/2014/main" id="{F67BDD96-D37D-4DCD-9667-1BCF4124D8D0}"/>
              </a:ext>
            </a:extLst>
          </p:cNvPr>
          <p:cNvSpPr txBox="1"/>
          <p:nvPr/>
        </p:nvSpPr>
        <p:spPr>
          <a:xfrm>
            <a:off x="7299816" y="6596390"/>
            <a:ext cx="4777825" cy="261610"/>
          </a:xfrm>
          <a:prstGeom prst="rect">
            <a:avLst/>
          </a:prstGeom>
          <a:noFill/>
        </p:spPr>
        <p:txBody>
          <a:bodyPr wrap="square">
            <a:spAutoFit/>
          </a:bodyPr>
          <a:lstStyle/>
          <a:p>
            <a:pPr algn="l"/>
            <a:r>
              <a:rPr lang="it-IT" sz="1100" b="0" i="0" dirty="0" err="1">
                <a:solidFill>
                  <a:srgbClr val="2E2E2E"/>
                </a:solidFill>
                <a:effectLst/>
                <a:latin typeface="Elsevier Sans"/>
              </a:rPr>
              <a:t>Reddymasu</a:t>
            </a:r>
            <a:r>
              <a:rPr lang="it-IT" sz="1100" b="0" i="0" dirty="0">
                <a:solidFill>
                  <a:srgbClr val="2E2E2E"/>
                </a:solidFill>
                <a:effectLst/>
                <a:latin typeface="Elsevier Sans"/>
              </a:rPr>
              <a:t> S, et al Clinical </a:t>
            </a:r>
            <a:r>
              <a:rPr lang="it-IT" sz="1100" b="0" i="0" dirty="0" err="1">
                <a:solidFill>
                  <a:srgbClr val="2E2E2E"/>
                </a:solidFill>
                <a:effectLst/>
                <a:latin typeface="Elsevier Sans"/>
              </a:rPr>
              <a:t>Gastroenterology</a:t>
            </a:r>
            <a:r>
              <a:rPr lang="it-IT" sz="1100" b="0" i="0" dirty="0">
                <a:solidFill>
                  <a:srgbClr val="2E2E2E"/>
                </a:solidFill>
                <a:effectLst/>
                <a:latin typeface="Elsevier Sans"/>
              </a:rPr>
              <a:t> and </a:t>
            </a:r>
            <a:r>
              <a:rPr lang="it-IT" sz="1100" b="0" i="0" dirty="0" err="1">
                <a:solidFill>
                  <a:srgbClr val="2E2E2E"/>
                </a:solidFill>
                <a:effectLst/>
                <a:latin typeface="Elsevier Sans"/>
              </a:rPr>
              <a:t>Hepatology</a:t>
            </a:r>
            <a:r>
              <a:rPr lang="it-IT" sz="1100" b="0" i="0" dirty="0">
                <a:solidFill>
                  <a:srgbClr val="2E2E2E"/>
                </a:solidFill>
                <a:effectLst/>
                <a:latin typeface="Elsevier Sans"/>
              </a:rPr>
              <a:t>, 2009; 8, 117-124</a:t>
            </a:r>
          </a:p>
        </p:txBody>
      </p:sp>
      <p:sp>
        <p:nvSpPr>
          <p:cNvPr id="2" name="CasellaDiTesto 1">
            <a:extLst>
              <a:ext uri="{FF2B5EF4-FFF2-40B4-BE49-F238E27FC236}">
                <a16:creationId xmlns:a16="http://schemas.microsoft.com/office/drawing/2014/main" id="{73BB7A5E-133C-D6DA-255A-0B5070E91DFD}"/>
              </a:ext>
            </a:extLst>
          </p:cNvPr>
          <p:cNvSpPr txBox="1"/>
          <p:nvPr/>
        </p:nvSpPr>
        <p:spPr>
          <a:xfrm>
            <a:off x="886724" y="5527887"/>
            <a:ext cx="4698262" cy="523220"/>
          </a:xfrm>
          <a:prstGeom prst="rect">
            <a:avLst/>
          </a:prstGeom>
          <a:noFill/>
        </p:spPr>
        <p:txBody>
          <a:bodyPr wrap="square">
            <a:spAutoFit/>
          </a:bodyPr>
          <a:lstStyle/>
          <a:p>
            <a:pPr algn="ctr"/>
            <a:r>
              <a:rPr lang="it-IT" sz="2800" dirty="0">
                <a:solidFill>
                  <a:schemeClr val="tx2"/>
                </a:solidFill>
                <a:effectLst>
                  <a:outerShdw blurRad="38100" dist="38100" dir="2700000" algn="tl">
                    <a:srgbClr val="000000">
                      <a:alpha val="43137"/>
                    </a:srgbClr>
                  </a:outerShdw>
                </a:effectLst>
              </a:rPr>
              <a:t>SYMPTOMS</a:t>
            </a:r>
          </a:p>
        </p:txBody>
      </p:sp>
      <p:sp>
        <p:nvSpPr>
          <p:cNvPr id="4" name="CasellaDiTesto 3">
            <a:extLst>
              <a:ext uri="{FF2B5EF4-FFF2-40B4-BE49-F238E27FC236}">
                <a16:creationId xmlns:a16="http://schemas.microsoft.com/office/drawing/2014/main" id="{30FE211A-D285-D274-496E-B7C439AA4F50}"/>
              </a:ext>
            </a:extLst>
          </p:cNvPr>
          <p:cNvSpPr txBox="1"/>
          <p:nvPr/>
        </p:nvSpPr>
        <p:spPr>
          <a:xfrm>
            <a:off x="7614421" y="5527887"/>
            <a:ext cx="4698262" cy="523220"/>
          </a:xfrm>
          <a:prstGeom prst="rect">
            <a:avLst/>
          </a:prstGeom>
          <a:noFill/>
        </p:spPr>
        <p:txBody>
          <a:bodyPr wrap="square">
            <a:spAutoFit/>
          </a:bodyPr>
          <a:lstStyle/>
          <a:p>
            <a:pPr algn="ctr"/>
            <a:r>
              <a:rPr lang="it-IT" sz="2800" dirty="0">
                <a:solidFill>
                  <a:schemeClr val="tx2"/>
                </a:solidFill>
                <a:effectLst>
                  <a:outerShdw blurRad="38100" dist="38100" dir="2700000" algn="tl">
                    <a:srgbClr val="000000">
                      <a:alpha val="43137"/>
                    </a:srgbClr>
                  </a:outerShdw>
                </a:effectLst>
              </a:rPr>
              <a:t>RISK FACTORS</a:t>
            </a:r>
          </a:p>
        </p:txBody>
      </p:sp>
    </p:spTree>
    <p:extLst>
      <p:ext uri="{BB962C8B-B14F-4D97-AF65-F5344CB8AC3E}">
        <p14:creationId xmlns:p14="http://schemas.microsoft.com/office/powerpoint/2010/main" val="3857359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xit"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0BE5C-34D8-B394-B98F-801F3A35B864}"/>
            </a:ext>
          </a:extLst>
        </p:cNvPr>
        <p:cNvGrpSpPr/>
        <p:nvPr/>
      </p:nvGrpSpPr>
      <p:grpSpPr>
        <a:xfrm>
          <a:off x="0" y="0"/>
          <a:ext cx="0" cy="0"/>
          <a:chOff x="0" y="0"/>
          <a:chExt cx="0" cy="0"/>
        </a:xfrm>
      </p:grpSpPr>
      <p:pic>
        <p:nvPicPr>
          <p:cNvPr id="3" name="Immagine 2">
            <a:extLst>
              <a:ext uri="{FF2B5EF4-FFF2-40B4-BE49-F238E27FC236}">
                <a16:creationId xmlns:a16="http://schemas.microsoft.com/office/drawing/2014/main" id="{C230FDCF-3030-5479-A39B-BAA2FBBFE28C}"/>
              </a:ext>
            </a:extLst>
          </p:cNvPr>
          <p:cNvPicPr>
            <a:picLocks noChangeAspect="1"/>
          </p:cNvPicPr>
          <p:nvPr/>
        </p:nvPicPr>
        <p:blipFill>
          <a:blip r:embed="rId2"/>
          <a:stretch>
            <a:fillRect/>
          </a:stretch>
        </p:blipFill>
        <p:spPr>
          <a:xfrm>
            <a:off x="10829901" y="244566"/>
            <a:ext cx="1029633" cy="374412"/>
          </a:xfrm>
          <a:prstGeom prst="rect">
            <a:avLst/>
          </a:prstGeom>
        </p:spPr>
      </p:pic>
      <p:grpSp>
        <p:nvGrpSpPr>
          <p:cNvPr id="10" name="Gruppo 9">
            <a:extLst>
              <a:ext uri="{FF2B5EF4-FFF2-40B4-BE49-F238E27FC236}">
                <a16:creationId xmlns:a16="http://schemas.microsoft.com/office/drawing/2014/main" id="{E9A090B6-94F4-9EA9-F51B-01DA25921C56}"/>
              </a:ext>
            </a:extLst>
          </p:cNvPr>
          <p:cNvGrpSpPr/>
          <p:nvPr/>
        </p:nvGrpSpPr>
        <p:grpSpPr>
          <a:xfrm>
            <a:off x="4553734" y="2409830"/>
            <a:ext cx="6407622" cy="2945647"/>
            <a:chOff x="4553734" y="2409830"/>
            <a:chExt cx="6407622" cy="2945647"/>
          </a:xfrm>
        </p:grpSpPr>
        <p:sp>
          <p:nvSpPr>
            <p:cNvPr id="15" name="Figura a mano libera: forma 14">
              <a:extLst>
                <a:ext uri="{FF2B5EF4-FFF2-40B4-BE49-F238E27FC236}">
                  <a16:creationId xmlns:a16="http://schemas.microsoft.com/office/drawing/2014/main" id="{0B9D8EDD-A8E6-0311-DFC3-99C96B829603}"/>
                </a:ext>
              </a:extLst>
            </p:cNvPr>
            <p:cNvSpPr/>
            <p:nvPr/>
          </p:nvSpPr>
          <p:spPr>
            <a:xfrm>
              <a:off x="4553734" y="2409830"/>
              <a:ext cx="5234875" cy="666939"/>
            </a:xfrm>
            <a:custGeom>
              <a:avLst/>
              <a:gdLst>
                <a:gd name="connsiteX0" fmla="*/ 0 w 5234875"/>
                <a:gd name="connsiteY0" fmla="*/ 66694 h 666939"/>
                <a:gd name="connsiteX1" fmla="*/ 66694 w 5234875"/>
                <a:gd name="connsiteY1" fmla="*/ 0 h 666939"/>
                <a:gd name="connsiteX2" fmla="*/ 5168181 w 5234875"/>
                <a:gd name="connsiteY2" fmla="*/ 0 h 666939"/>
                <a:gd name="connsiteX3" fmla="*/ 5234875 w 5234875"/>
                <a:gd name="connsiteY3" fmla="*/ 66694 h 666939"/>
                <a:gd name="connsiteX4" fmla="*/ 5234875 w 5234875"/>
                <a:gd name="connsiteY4" fmla="*/ 600245 h 666939"/>
                <a:gd name="connsiteX5" fmla="*/ 5168181 w 5234875"/>
                <a:gd name="connsiteY5" fmla="*/ 666939 h 666939"/>
                <a:gd name="connsiteX6" fmla="*/ 66694 w 5234875"/>
                <a:gd name="connsiteY6" fmla="*/ 666939 h 666939"/>
                <a:gd name="connsiteX7" fmla="*/ 0 w 5234875"/>
                <a:gd name="connsiteY7" fmla="*/ 600245 h 666939"/>
                <a:gd name="connsiteX8" fmla="*/ 0 w 5234875"/>
                <a:gd name="connsiteY8" fmla="*/ 66694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75" h="666939">
                  <a:moveTo>
                    <a:pt x="0" y="66694"/>
                  </a:moveTo>
                  <a:cubicBezTo>
                    <a:pt x="0" y="29860"/>
                    <a:pt x="29860" y="0"/>
                    <a:pt x="66694" y="0"/>
                  </a:cubicBezTo>
                  <a:lnTo>
                    <a:pt x="5168181" y="0"/>
                  </a:lnTo>
                  <a:cubicBezTo>
                    <a:pt x="5205015" y="0"/>
                    <a:pt x="5234875" y="29860"/>
                    <a:pt x="5234875" y="66694"/>
                  </a:cubicBezTo>
                  <a:lnTo>
                    <a:pt x="5234875" y="600245"/>
                  </a:lnTo>
                  <a:cubicBezTo>
                    <a:pt x="5234875" y="637079"/>
                    <a:pt x="5205015" y="666939"/>
                    <a:pt x="5168181" y="666939"/>
                  </a:cubicBezTo>
                  <a:lnTo>
                    <a:pt x="66694" y="666939"/>
                  </a:lnTo>
                  <a:cubicBezTo>
                    <a:pt x="29860" y="666939"/>
                    <a:pt x="0" y="637079"/>
                    <a:pt x="0" y="600245"/>
                  </a:cubicBezTo>
                  <a:lnTo>
                    <a:pt x="0" y="66694"/>
                  </a:lnTo>
                  <a:close/>
                </a:path>
              </a:pathLst>
            </a:custGeom>
            <a:solidFill>
              <a:schemeClr val="bg2"/>
            </a:solidFill>
            <a:ln>
              <a:solidFill>
                <a:schemeClr val="bg2"/>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88114" tIns="88114" rIns="846758" bIns="88114" numCol="1" spcCol="1270" anchor="ctr" anchorCtr="0">
              <a:noAutofit/>
            </a:bodyPr>
            <a:lstStyle/>
            <a:p>
              <a:pPr defTabSz="800100">
                <a:lnSpc>
                  <a:spcPct val="90000"/>
                </a:lnSpc>
                <a:spcBef>
                  <a:spcPct val="0"/>
                </a:spcBef>
                <a:spcAft>
                  <a:spcPct val="35000"/>
                </a:spcAft>
                <a:defRPr/>
              </a:pPr>
              <a:r>
                <a:rPr lang="it-IT" sz="1800" kern="1200" dirty="0" err="1">
                  <a:solidFill>
                    <a:prstClr val="white"/>
                  </a:solidFill>
                </a:rPr>
                <a:t>Sites</a:t>
              </a:r>
              <a:r>
                <a:rPr lang="it-IT" sz="1800" kern="1200" dirty="0">
                  <a:solidFill>
                    <a:prstClr val="white"/>
                  </a:solidFill>
                </a:rPr>
                <a:t> and </a:t>
              </a:r>
              <a:r>
                <a:rPr lang="it-IT" sz="1800" kern="1200" dirty="0" err="1">
                  <a:solidFill>
                    <a:prstClr val="white"/>
                  </a:solidFill>
                </a:rPr>
                <a:t>mechanims</a:t>
              </a:r>
              <a:r>
                <a:rPr lang="it-IT" sz="1800" kern="1200" dirty="0">
                  <a:solidFill>
                    <a:prstClr val="white"/>
                  </a:solidFill>
                </a:rPr>
                <a:t> of </a:t>
              </a:r>
              <a:r>
                <a:rPr lang="it-IT" sz="1800" kern="1200" dirty="0" err="1">
                  <a:solidFill>
                    <a:prstClr val="white"/>
                  </a:solidFill>
                </a:rPr>
                <a:t>symptoms</a:t>
              </a:r>
              <a:r>
                <a:rPr lang="it-IT" sz="1800" kern="1200" dirty="0">
                  <a:solidFill>
                    <a:prstClr val="white"/>
                  </a:solidFill>
                </a:rPr>
                <a:t>’ generation</a:t>
              </a:r>
              <a:endParaRPr lang="en-US" sz="1800" kern="1200" dirty="0">
                <a:solidFill>
                  <a:prstClr val="white"/>
                </a:solidFill>
              </a:endParaRPr>
            </a:p>
          </p:txBody>
        </p:sp>
        <p:sp>
          <p:nvSpPr>
            <p:cNvPr id="16" name="Figura a mano libera: forma 15">
              <a:extLst>
                <a:ext uri="{FF2B5EF4-FFF2-40B4-BE49-F238E27FC236}">
                  <a16:creationId xmlns:a16="http://schemas.microsoft.com/office/drawing/2014/main" id="{82FF8181-4B65-1065-A772-7AF0D67C0807}"/>
                </a:ext>
              </a:extLst>
            </p:cNvPr>
            <p:cNvSpPr/>
            <p:nvPr/>
          </p:nvSpPr>
          <p:spPr>
            <a:xfrm>
              <a:off x="4944649" y="3169399"/>
              <a:ext cx="5234875" cy="666939"/>
            </a:xfrm>
            <a:custGeom>
              <a:avLst/>
              <a:gdLst>
                <a:gd name="connsiteX0" fmla="*/ 0 w 5234875"/>
                <a:gd name="connsiteY0" fmla="*/ 66694 h 666939"/>
                <a:gd name="connsiteX1" fmla="*/ 66694 w 5234875"/>
                <a:gd name="connsiteY1" fmla="*/ 0 h 666939"/>
                <a:gd name="connsiteX2" fmla="*/ 5168181 w 5234875"/>
                <a:gd name="connsiteY2" fmla="*/ 0 h 666939"/>
                <a:gd name="connsiteX3" fmla="*/ 5234875 w 5234875"/>
                <a:gd name="connsiteY3" fmla="*/ 66694 h 666939"/>
                <a:gd name="connsiteX4" fmla="*/ 5234875 w 5234875"/>
                <a:gd name="connsiteY4" fmla="*/ 600245 h 666939"/>
                <a:gd name="connsiteX5" fmla="*/ 5168181 w 5234875"/>
                <a:gd name="connsiteY5" fmla="*/ 666939 h 666939"/>
                <a:gd name="connsiteX6" fmla="*/ 66694 w 5234875"/>
                <a:gd name="connsiteY6" fmla="*/ 666939 h 666939"/>
                <a:gd name="connsiteX7" fmla="*/ 0 w 5234875"/>
                <a:gd name="connsiteY7" fmla="*/ 600245 h 666939"/>
                <a:gd name="connsiteX8" fmla="*/ 0 w 5234875"/>
                <a:gd name="connsiteY8" fmla="*/ 66694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75" h="666939">
                  <a:moveTo>
                    <a:pt x="0" y="66694"/>
                  </a:moveTo>
                  <a:cubicBezTo>
                    <a:pt x="0" y="29860"/>
                    <a:pt x="29860" y="0"/>
                    <a:pt x="66694" y="0"/>
                  </a:cubicBezTo>
                  <a:lnTo>
                    <a:pt x="5168181" y="0"/>
                  </a:lnTo>
                  <a:cubicBezTo>
                    <a:pt x="5205015" y="0"/>
                    <a:pt x="5234875" y="29860"/>
                    <a:pt x="5234875" y="66694"/>
                  </a:cubicBezTo>
                  <a:lnTo>
                    <a:pt x="5234875" y="600245"/>
                  </a:lnTo>
                  <a:cubicBezTo>
                    <a:pt x="5234875" y="637079"/>
                    <a:pt x="5205015" y="666939"/>
                    <a:pt x="5168181" y="666939"/>
                  </a:cubicBezTo>
                  <a:lnTo>
                    <a:pt x="66694" y="666939"/>
                  </a:lnTo>
                  <a:cubicBezTo>
                    <a:pt x="29860" y="666939"/>
                    <a:pt x="0" y="637079"/>
                    <a:pt x="0" y="600245"/>
                  </a:cubicBezTo>
                  <a:lnTo>
                    <a:pt x="0" y="66694"/>
                  </a:lnTo>
                  <a:close/>
                </a:path>
              </a:pathLst>
            </a:custGeom>
            <a:solidFill>
              <a:schemeClr val="tx1">
                <a:lumMod val="50000"/>
                <a:lumOff val="50000"/>
              </a:schemeClr>
            </a:solidFill>
            <a:ln>
              <a:solidFill>
                <a:schemeClr val="tx1">
                  <a:lumMod val="50000"/>
                  <a:lumOff val="50000"/>
                </a:schemeClr>
              </a:solidFill>
            </a:ln>
          </p:spPr>
          <p:style>
            <a:lnRef idx="2">
              <a:schemeClr val="lt1">
                <a:hueOff val="0"/>
                <a:satOff val="0"/>
                <a:lumOff val="0"/>
                <a:alphaOff val="0"/>
              </a:schemeClr>
            </a:lnRef>
            <a:fillRef idx="1">
              <a:schemeClr val="accent2">
                <a:hueOff val="-363841"/>
                <a:satOff val="-20982"/>
                <a:lumOff val="2157"/>
                <a:alphaOff val="0"/>
              </a:schemeClr>
            </a:fillRef>
            <a:effectRef idx="0">
              <a:schemeClr val="accent2">
                <a:hueOff val="-363841"/>
                <a:satOff val="-20982"/>
                <a:lumOff val="2157"/>
                <a:alphaOff val="0"/>
              </a:schemeClr>
            </a:effectRef>
            <a:fontRef idx="minor">
              <a:schemeClr val="lt1"/>
            </a:fontRef>
          </p:style>
          <p:txBody>
            <a:bodyPr spcFirstLastPara="0" vert="horz" wrap="square" lIns="88114" tIns="88114" rIns="912541" bIns="88114" numCol="1" spcCol="1270" anchor="ctr" anchorCtr="0">
              <a:noAutofit/>
            </a:bodyPr>
            <a:lstStyle/>
            <a:p>
              <a:pPr defTabSz="800100">
                <a:lnSpc>
                  <a:spcPct val="90000"/>
                </a:lnSpc>
                <a:spcBef>
                  <a:spcPct val="0"/>
                </a:spcBef>
                <a:spcAft>
                  <a:spcPct val="35000"/>
                </a:spcAft>
                <a:defRPr/>
              </a:pPr>
              <a:r>
                <a:rPr lang="it-IT" sz="1800" kern="1200" dirty="0" err="1">
                  <a:solidFill>
                    <a:prstClr val="white"/>
                  </a:solidFill>
                </a:rPr>
                <a:t>Patients</a:t>
              </a:r>
              <a:r>
                <a:rPr lang="it-IT" sz="1800" kern="1200" dirty="0">
                  <a:solidFill>
                    <a:prstClr val="white"/>
                  </a:solidFill>
                </a:rPr>
                <a:t> &amp; </a:t>
              </a:r>
              <a:r>
                <a:rPr lang="it-IT" sz="1800" kern="1200" dirty="0" err="1">
                  <a:solidFill>
                    <a:prstClr val="white"/>
                  </a:solidFill>
                </a:rPr>
                <a:t>symptoms</a:t>
              </a:r>
              <a:r>
                <a:rPr lang="it-IT" sz="1800" kern="1200" dirty="0">
                  <a:solidFill>
                    <a:prstClr val="white"/>
                  </a:solidFill>
                </a:rPr>
                <a:t> </a:t>
              </a:r>
              <a:r>
                <a:rPr lang="it-IT" sz="1800" kern="1200" dirty="0" err="1">
                  <a:solidFill>
                    <a:prstClr val="white"/>
                  </a:solidFill>
                </a:rPr>
                <a:t>definition</a:t>
              </a:r>
              <a:r>
                <a:rPr lang="it-IT" sz="1800" kern="1200" dirty="0">
                  <a:solidFill>
                    <a:prstClr val="white"/>
                  </a:solidFill>
                </a:rPr>
                <a:t> </a:t>
              </a:r>
            </a:p>
          </p:txBody>
        </p:sp>
        <p:sp>
          <p:nvSpPr>
            <p:cNvPr id="17" name="Figura a mano libera: forma 16">
              <a:extLst>
                <a:ext uri="{FF2B5EF4-FFF2-40B4-BE49-F238E27FC236}">
                  <a16:creationId xmlns:a16="http://schemas.microsoft.com/office/drawing/2014/main" id="{4DBF6516-FECC-49E6-1EED-DB0ACC6B3D31}"/>
                </a:ext>
              </a:extLst>
            </p:cNvPr>
            <p:cNvSpPr/>
            <p:nvPr/>
          </p:nvSpPr>
          <p:spPr>
            <a:xfrm>
              <a:off x="5335565" y="3928968"/>
              <a:ext cx="5234875" cy="666939"/>
            </a:xfrm>
            <a:custGeom>
              <a:avLst/>
              <a:gdLst>
                <a:gd name="connsiteX0" fmla="*/ 0 w 5234875"/>
                <a:gd name="connsiteY0" fmla="*/ 66694 h 666939"/>
                <a:gd name="connsiteX1" fmla="*/ 66694 w 5234875"/>
                <a:gd name="connsiteY1" fmla="*/ 0 h 666939"/>
                <a:gd name="connsiteX2" fmla="*/ 5168181 w 5234875"/>
                <a:gd name="connsiteY2" fmla="*/ 0 h 666939"/>
                <a:gd name="connsiteX3" fmla="*/ 5234875 w 5234875"/>
                <a:gd name="connsiteY3" fmla="*/ 66694 h 666939"/>
                <a:gd name="connsiteX4" fmla="*/ 5234875 w 5234875"/>
                <a:gd name="connsiteY4" fmla="*/ 600245 h 666939"/>
                <a:gd name="connsiteX5" fmla="*/ 5168181 w 5234875"/>
                <a:gd name="connsiteY5" fmla="*/ 666939 h 666939"/>
                <a:gd name="connsiteX6" fmla="*/ 66694 w 5234875"/>
                <a:gd name="connsiteY6" fmla="*/ 666939 h 666939"/>
                <a:gd name="connsiteX7" fmla="*/ 0 w 5234875"/>
                <a:gd name="connsiteY7" fmla="*/ 600245 h 666939"/>
                <a:gd name="connsiteX8" fmla="*/ 0 w 5234875"/>
                <a:gd name="connsiteY8" fmla="*/ 66694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75" h="666939">
                  <a:moveTo>
                    <a:pt x="0" y="66694"/>
                  </a:moveTo>
                  <a:cubicBezTo>
                    <a:pt x="0" y="29860"/>
                    <a:pt x="29860" y="0"/>
                    <a:pt x="66694" y="0"/>
                  </a:cubicBezTo>
                  <a:lnTo>
                    <a:pt x="5168181" y="0"/>
                  </a:lnTo>
                  <a:cubicBezTo>
                    <a:pt x="5205015" y="0"/>
                    <a:pt x="5234875" y="29860"/>
                    <a:pt x="5234875" y="66694"/>
                  </a:cubicBezTo>
                  <a:lnTo>
                    <a:pt x="5234875" y="600245"/>
                  </a:lnTo>
                  <a:cubicBezTo>
                    <a:pt x="5234875" y="637079"/>
                    <a:pt x="5205015" y="666939"/>
                    <a:pt x="5168181" y="666939"/>
                  </a:cubicBezTo>
                  <a:lnTo>
                    <a:pt x="66694" y="666939"/>
                  </a:lnTo>
                  <a:cubicBezTo>
                    <a:pt x="29860" y="666939"/>
                    <a:pt x="0" y="637079"/>
                    <a:pt x="0" y="600245"/>
                  </a:cubicBezTo>
                  <a:lnTo>
                    <a:pt x="0" y="66694"/>
                  </a:lnTo>
                  <a:close/>
                </a:path>
              </a:pathLst>
            </a:custGeom>
          </p:spPr>
          <p:style>
            <a:lnRef idx="2">
              <a:schemeClr val="lt1">
                <a:hueOff val="0"/>
                <a:satOff val="0"/>
                <a:lumOff val="0"/>
                <a:alphaOff val="0"/>
              </a:schemeClr>
            </a:lnRef>
            <a:fillRef idx="1">
              <a:schemeClr val="accent2">
                <a:hueOff val="-727682"/>
                <a:satOff val="-41964"/>
                <a:lumOff val="4314"/>
                <a:alphaOff val="0"/>
              </a:schemeClr>
            </a:fillRef>
            <a:effectRef idx="0">
              <a:schemeClr val="accent2">
                <a:hueOff val="-727682"/>
                <a:satOff val="-41964"/>
                <a:lumOff val="4314"/>
                <a:alphaOff val="0"/>
              </a:schemeClr>
            </a:effectRef>
            <a:fontRef idx="minor">
              <a:schemeClr val="lt1"/>
            </a:fontRef>
          </p:style>
          <p:txBody>
            <a:bodyPr spcFirstLastPara="0" vert="horz" wrap="square" lIns="88114" tIns="88114" rIns="912541" bIns="88114" numCol="1" spcCol="1270" anchor="ctr" anchorCtr="0">
              <a:noAutofit/>
            </a:bodyPr>
            <a:lstStyle/>
            <a:p>
              <a:pPr marL="0" marR="0" lvl="0" indent="0" algn="l" defTabSz="800100" rtl="0" eaLnBrk="1" fontAlgn="auto" latinLnBrk="0" hangingPunct="1">
                <a:lnSpc>
                  <a:spcPct val="90000"/>
                </a:lnSpc>
                <a:spcBef>
                  <a:spcPct val="0"/>
                </a:spcBef>
                <a:spcAft>
                  <a:spcPct val="35000"/>
                </a:spcAft>
                <a:buClr>
                  <a:srgbClr val="000000"/>
                </a:buClr>
                <a:buSzTx/>
                <a:buFont typeface="Arial"/>
                <a:buNone/>
                <a:tabLst/>
                <a:defRPr/>
              </a:pPr>
              <a:r>
                <a:rPr kumimoji="0" lang="it-IT" sz="1800" b="0" i="0" u="none" strike="noStrike" kern="1200" cap="none" spc="0" normalizeH="0" baseline="0" noProof="0">
                  <a:ln>
                    <a:noFill/>
                  </a:ln>
                  <a:solidFill>
                    <a:prstClr val="white"/>
                  </a:solidFill>
                  <a:effectLst/>
                  <a:uLnTx/>
                  <a:uFillTx/>
                  <a:latin typeface="Aptos" panose="02110004020202020204"/>
                  <a:ea typeface="+mn-ea"/>
                  <a:cs typeface="+mn-cs"/>
                  <a:sym typeface="Arial"/>
                </a:rPr>
                <a:t>Patients management </a:t>
              </a: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sym typeface="Arial"/>
              </a:endParaRPr>
            </a:p>
          </p:txBody>
        </p:sp>
        <p:sp>
          <p:nvSpPr>
            <p:cNvPr id="18" name="Figura a mano libera: forma 17">
              <a:extLst>
                <a:ext uri="{FF2B5EF4-FFF2-40B4-BE49-F238E27FC236}">
                  <a16:creationId xmlns:a16="http://schemas.microsoft.com/office/drawing/2014/main" id="{2A663D26-51BB-B94C-FF8B-150631257898}"/>
                </a:ext>
              </a:extLst>
            </p:cNvPr>
            <p:cNvSpPr/>
            <p:nvPr/>
          </p:nvSpPr>
          <p:spPr>
            <a:xfrm>
              <a:off x="5726481" y="4688538"/>
              <a:ext cx="5234875" cy="666939"/>
            </a:xfrm>
            <a:custGeom>
              <a:avLst/>
              <a:gdLst>
                <a:gd name="connsiteX0" fmla="*/ 0 w 5234875"/>
                <a:gd name="connsiteY0" fmla="*/ 66694 h 666939"/>
                <a:gd name="connsiteX1" fmla="*/ 66694 w 5234875"/>
                <a:gd name="connsiteY1" fmla="*/ 0 h 666939"/>
                <a:gd name="connsiteX2" fmla="*/ 5168181 w 5234875"/>
                <a:gd name="connsiteY2" fmla="*/ 0 h 666939"/>
                <a:gd name="connsiteX3" fmla="*/ 5234875 w 5234875"/>
                <a:gd name="connsiteY3" fmla="*/ 66694 h 666939"/>
                <a:gd name="connsiteX4" fmla="*/ 5234875 w 5234875"/>
                <a:gd name="connsiteY4" fmla="*/ 600245 h 666939"/>
                <a:gd name="connsiteX5" fmla="*/ 5168181 w 5234875"/>
                <a:gd name="connsiteY5" fmla="*/ 666939 h 666939"/>
                <a:gd name="connsiteX6" fmla="*/ 66694 w 5234875"/>
                <a:gd name="connsiteY6" fmla="*/ 666939 h 666939"/>
                <a:gd name="connsiteX7" fmla="*/ 0 w 5234875"/>
                <a:gd name="connsiteY7" fmla="*/ 600245 h 666939"/>
                <a:gd name="connsiteX8" fmla="*/ 0 w 5234875"/>
                <a:gd name="connsiteY8" fmla="*/ 66694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75" h="666939">
                  <a:moveTo>
                    <a:pt x="0" y="66694"/>
                  </a:moveTo>
                  <a:cubicBezTo>
                    <a:pt x="0" y="29860"/>
                    <a:pt x="29860" y="0"/>
                    <a:pt x="66694" y="0"/>
                  </a:cubicBezTo>
                  <a:lnTo>
                    <a:pt x="5168181" y="0"/>
                  </a:lnTo>
                  <a:cubicBezTo>
                    <a:pt x="5205015" y="0"/>
                    <a:pt x="5234875" y="29860"/>
                    <a:pt x="5234875" y="66694"/>
                  </a:cubicBezTo>
                  <a:lnTo>
                    <a:pt x="5234875" y="600245"/>
                  </a:lnTo>
                  <a:cubicBezTo>
                    <a:pt x="5234875" y="637079"/>
                    <a:pt x="5205015" y="666939"/>
                    <a:pt x="5168181" y="666939"/>
                  </a:cubicBezTo>
                  <a:lnTo>
                    <a:pt x="66694" y="666939"/>
                  </a:lnTo>
                  <a:cubicBezTo>
                    <a:pt x="29860" y="666939"/>
                    <a:pt x="0" y="637079"/>
                    <a:pt x="0" y="600245"/>
                  </a:cubicBezTo>
                  <a:lnTo>
                    <a:pt x="0" y="66694"/>
                  </a:lnTo>
                  <a:close/>
                </a:path>
              </a:pathLst>
            </a:custGeom>
            <a:solidFill>
              <a:schemeClr val="bg2">
                <a:lumMod val="75000"/>
              </a:schemeClr>
            </a:solidFill>
            <a:ln>
              <a:solidFill>
                <a:schemeClr val="bg2"/>
              </a:solidFill>
            </a:ln>
          </p:spPr>
          <p:style>
            <a:lnRef idx="2">
              <a:schemeClr val="lt1">
                <a:hueOff val="0"/>
                <a:satOff val="0"/>
                <a:lumOff val="0"/>
                <a:alphaOff val="0"/>
              </a:schemeClr>
            </a:lnRef>
            <a:fillRef idx="1">
              <a:schemeClr val="accent2">
                <a:hueOff val="-1091522"/>
                <a:satOff val="-62946"/>
                <a:lumOff val="6471"/>
                <a:alphaOff val="0"/>
              </a:schemeClr>
            </a:fillRef>
            <a:effectRef idx="0">
              <a:schemeClr val="accent2">
                <a:hueOff val="-1091522"/>
                <a:satOff val="-62946"/>
                <a:lumOff val="6471"/>
                <a:alphaOff val="0"/>
              </a:schemeClr>
            </a:effectRef>
            <a:fontRef idx="minor">
              <a:schemeClr val="lt1"/>
            </a:fontRef>
          </p:style>
          <p:txBody>
            <a:bodyPr spcFirstLastPara="0" vert="horz" wrap="square" lIns="88114" tIns="88114" rIns="912541" bIns="88114" numCol="1" spcCol="1270" anchor="ctr" anchorCtr="0">
              <a:noAutofit/>
            </a:bodyPr>
            <a:lstStyle/>
            <a:p>
              <a:pPr marL="0" marR="0" lvl="0" indent="0" algn="l" defTabSz="800100" rtl="0" eaLnBrk="1" fontAlgn="auto" latinLnBrk="0" hangingPunct="1">
                <a:lnSpc>
                  <a:spcPct val="90000"/>
                </a:lnSpc>
                <a:spcBef>
                  <a:spcPct val="0"/>
                </a:spcBef>
                <a:spcAft>
                  <a:spcPct val="35000"/>
                </a:spcAft>
                <a:buClr>
                  <a:srgbClr val="000000"/>
                </a:buClr>
                <a:buSzTx/>
                <a:buFont typeface="Arial"/>
                <a:buNone/>
                <a:tabLst/>
                <a:defRPr/>
              </a:pPr>
              <a:r>
                <a:rPr kumimoji="0" lang="it-IT" sz="1800" b="0" i="0" u="none" strike="noStrike" kern="1200" cap="none" spc="0" normalizeH="0" baseline="0" noProof="0" dirty="0" err="1">
                  <a:ln>
                    <a:noFill/>
                  </a:ln>
                  <a:solidFill>
                    <a:prstClr val="white"/>
                  </a:solidFill>
                  <a:effectLst/>
                  <a:uLnTx/>
                  <a:uFillTx/>
                  <a:latin typeface="Aptos" panose="02110004020202020204"/>
                  <a:ea typeface="+mn-ea"/>
                  <a:cs typeface="+mn-cs"/>
                  <a:sym typeface="Arial"/>
                </a:rPr>
                <a:t>Current</a:t>
              </a:r>
              <a:r>
                <a:rPr kumimoji="0" lang="it-IT" sz="1800" b="0" i="0" u="none" strike="noStrike" kern="1200" cap="none" spc="0" normalizeH="0" baseline="0" noProof="0" dirty="0">
                  <a:ln>
                    <a:noFill/>
                  </a:ln>
                  <a:solidFill>
                    <a:prstClr val="white"/>
                  </a:solidFill>
                  <a:effectLst/>
                  <a:uLnTx/>
                  <a:uFillTx/>
                  <a:latin typeface="Aptos" panose="02110004020202020204"/>
                  <a:ea typeface="+mn-ea"/>
                  <a:cs typeface="+mn-cs"/>
                  <a:sym typeface="Arial"/>
                </a:rPr>
                <a:t> therapies and </a:t>
              </a:r>
              <a:r>
                <a:rPr kumimoji="0" lang="it-IT" sz="1800" b="0" i="0" u="none" strike="noStrike" kern="1200" cap="none" spc="0" normalizeH="0" baseline="0" noProof="0" dirty="0" err="1">
                  <a:ln>
                    <a:noFill/>
                  </a:ln>
                  <a:solidFill>
                    <a:prstClr val="white"/>
                  </a:solidFill>
                  <a:effectLst/>
                  <a:uLnTx/>
                  <a:uFillTx/>
                  <a:latin typeface="Aptos" panose="02110004020202020204"/>
                  <a:ea typeface="+mn-ea"/>
                  <a:cs typeface="+mn-cs"/>
                  <a:sym typeface="Arial"/>
                </a:rPr>
                <a:t>limitations</a:t>
              </a: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sym typeface="Arial"/>
              </a:endParaRPr>
            </a:p>
          </p:txBody>
        </p:sp>
        <p:sp>
          <p:nvSpPr>
            <p:cNvPr id="20" name="Figura a mano libera: forma 19">
              <a:extLst>
                <a:ext uri="{FF2B5EF4-FFF2-40B4-BE49-F238E27FC236}">
                  <a16:creationId xmlns:a16="http://schemas.microsoft.com/office/drawing/2014/main" id="{3C8737CE-7F61-F0ED-41C8-B24984BA3F38}"/>
                </a:ext>
              </a:extLst>
            </p:cNvPr>
            <p:cNvSpPr/>
            <p:nvPr/>
          </p:nvSpPr>
          <p:spPr>
            <a:xfrm>
              <a:off x="9355098" y="2897066"/>
              <a:ext cx="433510" cy="433510"/>
            </a:xfrm>
            <a:custGeom>
              <a:avLst/>
              <a:gdLst>
                <a:gd name="connsiteX0" fmla="*/ 0 w 433510"/>
                <a:gd name="connsiteY0" fmla="*/ 238431 h 433510"/>
                <a:gd name="connsiteX1" fmla="*/ 97540 w 433510"/>
                <a:gd name="connsiteY1" fmla="*/ 238431 h 433510"/>
                <a:gd name="connsiteX2" fmla="*/ 97540 w 433510"/>
                <a:gd name="connsiteY2" fmla="*/ 0 h 433510"/>
                <a:gd name="connsiteX3" fmla="*/ 335970 w 433510"/>
                <a:gd name="connsiteY3" fmla="*/ 0 h 433510"/>
                <a:gd name="connsiteX4" fmla="*/ 335970 w 433510"/>
                <a:gd name="connsiteY4" fmla="*/ 238431 h 433510"/>
                <a:gd name="connsiteX5" fmla="*/ 433510 w 433510"/>
                <a:gd name="connsiteY5" fmla="*/ 238431 h 433510"/>
                <a:gd name="connsiteX6" fmla="*/ 216755 w 433510"/>
                <a:gd name="connsiteY6" fmla="*/ 433510 h 433510"/>
                <a:gd name="connsiteX7" fmla="*/ 0 w 433510"/>
                <a:gd name="connsiteY7" fmla="*/ 238431 h 43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510" h="433510">
                  <a:moveTo>
                    <a:pt x="0" y="238431"/>
                  </a:moveTo>
                  <a:lnTo>
                    <a:pt x="97540" y="238431"/>
                  </a:lnTo>
                  <a:lnTo>
                    <a:pt x="97540" y="0"/>
                  </a:lnTo>
                  <a:lnTo>
                    <a:pt x="335970" y="0"/>
                  </a:lnTo>
                  <a:lnTo>
                    <a:pt x="335970" y="238431"/>
                  </a:lnTo>
                  <a:lnTo>
                    <a:pt x="433510" y="238431"/>
                  </a:lnTo>
                  <a:lnTo>
                    <a:pt x="216755" y="433510"/>
                  </a:lnTo>
                  <a:lnTo>
                    <a:pt x="0" y="238431"/>
                  </a:lnTo>
                  <a:close/>
                </a:path>
              </a:pathLst>
            </a:custGeom>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22940" tIns="25400" rIns="122940" bIns="132694" numCol="1" spcCol="1270" anchor="ctr" anchorCtr="0">
              <a:noAutofit/>
            </a:bodyPr>
            <a:lstStyle/>
            <a:p>
              <a:pPr marL="0" marR="0" lvl="0" indent="0" algn="ctr" defTabSz="889000" rtl="0" eaLnBrk="1" fontAlgn="auto" latinLnBrk="0" hangingPunct="1">
                <a:lnSpc>
                  <a:spcPct val="90000"/>
                </a:lnSpc>
                <a:spcBef>
                  <a:spcPct val="0"/>
                </a:spcBef>
                <a:spcAft>
                  <a:spcPct val="35000"/>
                </a:spcAft>
                <a:buClr>
                  <a:srgbClr val="000000"/>
                </a:buClr>
                <a:buSzTx/>
                <a:buFont typeface="Arial"/>
                <a:buNone/>
                <a:tabLst/>
                <a:defRPr/>
              </a:pP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Aptos" panose="02110004020202020204"/>
                <a:ea typeface="+mn-ea"/>
                <a:cs typeface="+mn-cs"/>
                <a:sym typeface="Arial"/>
              </a:endParaRPr>
            </a:p>
          </p:txBody>
        </p:sp>
        <p:sp>
          <p:nvSpPr>
            <p:cNvPr id="21" name="Figura a mano libera: forma 20">
              <a:extLst>
                <a:ext uri="{FF2B5EF4-FFF2-40B4-BE49-F238E27FC236}">
                  <a16:creationId xmlns:a16="http://schemas.microsoft.com/office/drawing/2014/main" id="{9B2CC795-63BA-3F9E-873D-291608DF8B18}"/>
                </a:ext>
              </a:extLst>
            </p:cNvPr>
            <p:cNvSpPr/>
            <p:nvPr/>
          </p:nvSpPr>
          <p:spPr>
            <a:xfrm>
              <a:off x="9746014" y="3656635"/>
              <a:ext cx="433510" cy="433510"/>
            </a:xfrm>
            <a:custGeom>
              <a:avLst/>
              <a:gdLst>
                <a:gd name="connsiteX0" fmla="*/ 0 w 433510"/>
                <a:gd name="connsiteY0" fmla="*/ 238431 h 433510"/>
                <a:gd name="connsiteX1" fmla="*/ 97540 w 433510"/>
                <a:gd name="connsiteY1" fmla="*/ 238431 h 433510"/>
                <a:gd name="connsiteX2" fmla="*/ 97540 w 433510"/>
                <a:gd name="connsiteY2" fmla="*/ 0 h 433510"/>
                <a:gd name="connsiteX3" fmla="*/ 335970 w 433510"/>
                <a:gd name="connsiteY3" fmla="*/ 0 h 433510"/>
                <a:gd name="connsiteX4" fmla="*/ 335970 w 433510"/>
                <a:gd name="connsiteY4" fmla="*/ 238431 h 433510"/>
                <a:gd name="connsiteX5" fmla="*/ 433510 w 433510"/>
                <a:gd name="connsiteY5" fmla="*/ 238431 h 433510"/>
                <a:gd name="connsiteX6" fmla="*/ 216755 w 433510"/>
                <a:gd name="connsiteY6" fmla="*/ 433510 h 433510"/>
                <a:gd name="connsiteX7" fmla="*/ 0 w 433510"/>
                <a:gd name="connsiteY7" fmla="*/ 238431 h 43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510" h="433510">
                  <a:moveTo>
                    <a:pt x="0" y="238431"/>
                  </a:moveTo>
                  <a:lnTo>
                    <a:pt x="97540" y="238431"/>
                  </a:lnTo>
                  <a:lnTo>
                    <a:pt x="97540" y="0"/>
                  </a:lnTo>
                  <a:lnTo>
                    <a:pt x="335970" y="0"/>
                  </a:lnTo>
                  <a:lnTo>
                    <a:pt x="335970" y="238431"/>
                  </a:lnTo>
                  <a:lnTo>
                    <a:pt x="433510" y="238431"/>
                  </a:lnTo>
                  <a:lnTo>
                    <a:pt x="216755" y="433510"/>
                  </a:lnTo>
                  <a:lnTo>
                    <a:pt x="0" y="238431"/>
                  </a:lnTo>
                  <a:close/>
                </a:path>
              </a:pathLst>
            </a:custGeom>
          </p:spPr>
          <p:style>
            <a:lnRef idx="2">
              <a:schemeClr val="accent2">
                <a:tint val="40000"/>
                <a:alpha val="90000"/>
                <a:hueOff val="-283075"/>
                <a:satOff val="-25115"/>
                <a:lumOff val="-256"/>
                <a:alphaOff val="0"/>
              </a:schemeClr>
            </a:lnRef>
            <a:fillRef idx="1">
              <a:schemeClr val="accent2">
                <a:tint val="40000"/>
                <a:alpha val="90000"/>
                <a:hueOff val="-283075"/>
                <a:satOff val="-25115"/>
                <a:lumOff val="-256"/>
                <a:alphaOff val="0"/>
              </a:schemeClr>
            </a:fillRef>
            <a:effectRef idx="0">
              <a:schemeClr val="accent2">
                <a:tint val="40000"/>
                <a:alpha val="90000"/>
                <a:hueOff val="-283075"/>
                <a:satOff val="-25115"/>
                <a:lumOff val="-256"/>
                <a:alphaOff val="0"/>
              </a:schemeClr>
            </a:effectRef>
            <a:fontRef idx="minor">
              <a:schemeClr val="dk1">
                <a:hueOff val="0"/>
                <a:satOff val="0"/>
                <a:lumOff val="0"/>
                <a:alphaOff val="0"/>
              </a:schemeClr>
            </a:fontRef>
          </p:style>
          <p:txBody>
            <a:bodyPr spcFirstLastPara="0" vert="horz" wrap="square" lIns="122940" tIns="25400" rIns="122940" bIns="132694" numCol="1" spcCol="1270" anchor="ctr" anchorCtr="0">
              <a:noAutofit/>
            </a:bodyPr>
            <a:lstStyle/>
            <a:p>
              <a:pPr marL="0" marR="0" lvl="0" indent="0" algn="ctr" defTabSz="889000" rtl="0" eaLnBrk="1" fontAlgn="auto" latinLnBrk="0" hangingPunct="1">
                <a:lnSpc>
                  <a:spcPct val="90000"/>
                </a:lnSpc>
                <a:spcBef>
                  <a:spcPct val="0"/>
                </a:spcBef>
                <a:spcAft>
                  <a:spcPct val="35000"/>
                </a:spcAft>
                <a:buClr>
                  <a:srgbClr val="000000"/>
                </a:buClr>
                <a:buSzTx/>
                <a:buFont typeface="Arial"/>
                <a:buNone/>
                <a:tabLst/>
                <a:defRPr/>
              </a:pP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Aptos" panose="02110004020202020204"/>
                <a:ea typeface="+mn-ea"/>
                <a:cs typeface="+mn-cs"/>
                <a:sym typeface="Arial"/>
              </a:endParaRPr>
            </a:p>
          </p:txBody>
        </p:sp>
        <p:sp>
          <p:nvSpPr>
            <p:cNvPr id="22" name="Figura a mano libera: forma 21">
              <a:extLst>
                <a:ext uri="{FF2B5EF4-FFF2-40B4-BE49-F238E27FC236}">
                  <a16:creationId xmlns:a16="http://schemas.microsoft.com/office/drawing/2014/main" id="{019F5CE2-8E25-8454-A5A6-939B36AC7D2F}"/>
                </a:ext>
              </a:extLst>
            </p:cNvPr>
            <p:cNvSpPr/>
            <p:nvPr/>
          </p:nvSpPr>
          <p:spPr>
            <a:xfrm>
              <a:off x="10136930" y="4405089"/>
              <a:ext cx="433510" cy="433510"/>
            </a:xfrm>
            <a:custGeom>
              <a:avLst/>
              <a:gdLst>
                <a:gd name="connsiteX0" fmla="*/ 0 w 433510"/>
                <a:gd name="connsiteY0" fmla="*/ 238431 h 433510"/>
                <a:gd name="connsiteX1" fmla="*/ 97540 w 433510"/>
                <a:gd name="connsiteY1" fmla="*/ 238431 h 433510"/>
                <a:gd name="connsiteX2" fmla="*/ 97540 w 433510"/>
                <a:gd name="connsiteY2" fmla="*/ 0 h 433510"/>
                <a:gd name="connsiteX3" fmla="*/ 335970 w 433510"/>
                <a:gd name="connsiteY3" fmla="*/ 0 h 433510"/>
                <a:gd name="connsiteX4" fmla="*/ 335970 w 433510"/>
                <a:gd name="connsiteY4" fmla="*/ 238431 h 433510"/>
                <a:gd name="connsiteX5" fmla="*/ 433510 w 433510"/>
                <a:gd name="connsiteY5" fmla="*/ 238431 h 433510"/>
                <a:gd name="connsiteX6" fmla="*/ 216755 w 433510"/>
                <a:gd name="connsiteY6" fmla="*/ 433510 h 433510"/>
                <a:gd name="connsiteX7" fmla="*/ 0 w 433510"/>
                <a:gd name="connsiteY7" fmla="*/ 238431 h 43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510" h="433510">
                  <a:moveTo>
                    <a:pt x="0" y="238431"/>
                  </a:moveTo>
                  <a:lnTo>
                    <a:pt x="97540" y="238431"/>
                  </a:lnTo>
                  <a:lnTo>
                    <a:pt x="97540" y="0"/>
                  </a:lnTo>
                  <a:lnTo>
                    <a:pt x="335970" y="0"/>
                  </a:lnTo>
                  <a:lnTo>
                    <a:pt x="335970" y="238431"/>
                  </a:lnTo>
                  <a:lnTo>
                    <a:pt x="433510" y="238431"/>
                  </a:lnTo>
                  <a:lnTo>
                    <a:pt x="216755" y="433510"/>
                  </a:lnTo>
                  <a:lnTo>
                    <a:pt x="0" y="238431"/>
                  </a:lnTo>
                  <a:close/>
                </a:path>
              </a:pathLst>
            </a:custGeom>
          </p:spPr>
          <p:style>
            <a:lnRef idx="2">
              <a:schemeClr val="accent2">
                <a:tint val="40000"/>
                <a:alpha val="90000"/>
                <a:hueOff val="-566151"/>
                <a:satOff val="-50231"/>
                <a:lumOff val="-513"/>
                <a:alphaOff val="0"/>
              </a:schemeClr>
            </a:lnRef>
            <a:fillRef idx="1">
              <a:schemeClr val="accent2">
                <a:tint val="40000"/>
                <a:alpha val="90000"/>
                <a:hueOff val="-566151"/>
                <a:satOff val="-50231"/>
                <a:lumOff val="-513"/>
                <a:alphaOff val="0"/>
              </a:schemeClr>
            </a:fillRef>
            <a:effectRef idx="0">
              <a:schemeClr val="accent2">
                <a:tint val="40000"/>
                <a:alpha val="90000"/>
                <a:hueOff val="-566151"/>
                <a:satOff val="-50231"/>
                <a:lumOff val="-513"/>
                <a:alphaOff val="0"/>
              </a:schemeClr>
            </a:effectRef>
            <a:fontRef idx="minor">
              <a:schemeClr val="dk1">
                <a:hueOff val="0"/>
                <a:satOff val="0"/>
                <a:lumOff val="0"/>
                <a:alphaOff val="0"/>
              </a:schemeClr>
            </a:fontRef>
          </p:style>
          <p:txBody>
            <a:bodyPr spcFirstLastPara="0" vert="horz" wrap="square" lIns="122940" tIns="25400" rIns="122940" bIns="132694" numCol="1" spcCol="1270" anchor="ctr" anchorCtr="0">
              <a:noAutofit/>
            </a:bodyPr>
            <a:lstStyle/>
            <a:p>
              <a:pPr marL="0" marR="0" lvl="0" indent="0" algn="ctr" defTabSz="889000" rtl="0" eaLnBrk="1" fontAlgn="auto" latinLnBrk="0" hangingPunct="1">
                <a:lnSpc>
                  <a:spcPct val="90000"/>
                </a:lnSpc>
                <a:spcBef>
                  <a:spcPct val="0"/>
                </a:spcBef>
                <a:spcAft>
                  <a:spcPct val="35000"/>
                </a:spcAft>
                <a:buClr>
                  <a:srgbClr val="000000"/>
                </a:buClr>
                <a:buSzTx/>
                <a:buFont typeface="Arial"/>
                <a:buNone/>
                <a:tabLst/>
                <a:defRPr/>
              </a:pP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Aptos" panose="02110004020202020204"/>
                <a:ea typeface="+mn-ea"/>
                <a:cs typeface="+mn-cs"/>
                <a:sym typeface="Arial"/>
              </a:endParaRPr>
            </a:p>
          </p:txBody>
        </p:sp>
      </p:grpSp>
      <p:pic>
        <p:nvPicPr>
          <p:cNvPr id="4" name="Immagine 3">
            <a:extLst>
              <a:ext uri="{FF2B5EF4-FFF2-40B4-BE49-F238E27FC236}">
                <a16:creationId xmlns:a16="http://schemas.microsoft.com/office/drawing/2014/main" id="{04C29ED4-36B4-F84E-4452-B21CA765D3AC}"/>
              </a:ext>
            </a:extLst>
          </p:cNvPr>
          <p:cNvPicPr>
            <a:picLocks noChangeAspect="1"/>
          </p:cNvPicPr>
          <p:nvPr/>
        </p:nvPicPr>
        <p:blipFill>
          <a:blip r:embed="rId3"/>
          <a:srcRect l="24797" t="3685" r="28764"/>
          <a:stretch>
            <a:fillRect/>
          </a:stretch>
        </p:blipFill>
        <p:spPr>
          <a:xfrm rot="5400000">
            <a:off x="-948956" y="2028161"/>
            <a:ext cx="5778795" cy="3880884"/>
          </a:xfrm>
          <a:prstGeom prst="rect">
            <a:avLst/>
          </a:prstGeom>
        </p:spPr>
      </p:pic>
      <p:grpSp>
        <p:nvGrpSpPr>
          <p:cNvPr id="2" name="Gruppo 1">
            <a:extLst>
              <a:ext uri="{FF2B5EF4-FFF2-40B4-BE49-F238E27FC236}">
                <a16:creationId xmlns:a16="http://schemas.microsoft.com/office/drawing/2014/main" id="{FC4BF78D-8C0D-CF49-84F2-315F65E71EEA}"/>
              </a:ext>
            </a:extLst>
          </p:cNvPr>
          <p:cNvGrpSpPr/>
          <p:nvPr/>
        </p:nvGrpSpPr>
        <p:grpSpPr>
          <a:xfrm>
            <a:off x="4944648" y="2887247"/>
            <a:ext cx="6016707" cy="2458411"/>
            <a:chOff x="4944649" y="2897066"/>
            <a:chExt cx="6016707" cy="2458411"/>
          </a:xfrm>
        </p:grpSpPr>
        <p:sp>
          <p:nvSpPr>
            <p:cNvPr id="6" name="Figura a mano libera: forma 5">
              <a:extLst>
                <a:ext uri="{FF2B5EF4-FFF2-40B4-BE49-F238E27FC236}">
                  <a16:creationId xmlns:a16="http://schemas.microsoft.com/office/drawing/2014/main" id="{E11E8B5E-094F-D2F1-D7D3-AEE2A58D6985}"/>
                </a:ext>
              </a:extLst>
            </p:cNvPr>
            <p:cNvSpPr/>
            <p:nvPr/>
          </p:nvSpPr>
          <p:spPr>
            <a:xfrm>
              <a:off x="4944649" y="3169399"/>
              <a:ext cx="5234875" cy="666939"/>
            </a:xfrm>
            <a:custGeom>
              <a:avLst/>
              <a:gdLst>
                <a:gd name="connsiteX0" fmla="*/ 0 w 5234875"/>
                <a:gd name="connsiteY0" fmla="*/ 66694 h 666939"/>
                <a:gd name="connsiteX1" fmla="*/ 66694 w 5234875"/>
                <a:gd name="connsiteY1" fmla="*/ 0 h 666939"/>
                <a:gd name="connsiteX2" fmla="*/ 5168181 w 5234875"/>
                <a:gd name="connsiteY2" fmla="*/ 0 h 666939"/>
                <a:gd name="connsiteX3" fmla="*/ 5234875 w 5234875"/>
                <a:gd name="connsiteY3" fmla="*/ 66694 h 666939"/>
                <a:gd name="connsiteX4" fmla="*/ 5234875 w 5234875"/>
                <a:gd name="connsiteY4" fmla="*/ 600245 h 666939"/>
                <a:gd name="connsiteX5" fmla="*/ 5168181 w 5234875"/>
                <a:gd name="connsiteY5" fmla="*/ 666939 h 666939"/>
                <a:gd name="connsiteX6" fmla="*/ 66694 w 5234875"/>
                <a:gd name="connsiteY6" fmla="*/ 666939 h 666939"/>
                <a:gd name="connsiteX7" fmla="*/ 0 w 5234875"/>
                <a:gd name="connsiteY7" fmla="*/ 600245 h 666939"/>
                <a:gd name="connsiteX8" fmla="*/ 0 w 5234875"/>
                <a:gd name="connsiteY8" fmla="*/ 66694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75" h="666939">
                  <a:moveTo>
                    <a:pt x="0" y="66694"/>
                  </a:moveTo>
                  <a:cubicBezTo>
                    <a:pt x="0" y="29860"/>
                    <a:pt x="29860" y="0"/>
                    <a:pt x="66694" y="0"/>
                  </a:cubicBezTo>
                  <a:lnTo>
                    <a:pt x="5168181" y="0"/>
                  </a:lnTo>
                  <a:cubicBezTo>
                    <a:pt x="5205015" y="0"/>
                    <a:pt x="5234875" y="29860"/>
                    <a:pt x="5234875" y="66694"/>
                  </a:cubicBezTo>
                  <a:lnTo>
                    <a:pt x="5234875" y="600245"/>
                  </a:lnTo>
                  <a:cubicBezTo>
                    <a:pt x="5234875" y="637079"/>
                    <a:pt x="5205015" y="666939"/>
                    <a:pt x="5168181" y="666939"/>
                  </a:cubicBezTo>
                  <a:lnTo>
                    <a:pt x="66694" y="666939"/>
                  </a:lnTo>
                  <a:cubicBezTo>
                    <a:pt x="29860" y="666939"/>
                    <a:pt x="0" y="637079"/>
                    <a:pt x="0" y="600245"/>
                  </a:cubicBezTo>
                  <a:lnTo>
                    <a:pt x="0" y="66694"/>
                  </a:lnTo>
                  <a:close/>
                </a:path>
              </a:pathLst>
            </a:custGeom>
          </p:spPr>
          <p:style>
            <a:lnRef idx="2">
              <a:schemeClr val="lt1">
                <a:hueOff val="0"/>
                <a:satOff val="0"/>
                <a:lumOff val="0"/>
                <a:alphaOff val="0"/>
              </a:schemeClr>
            </a:lnRef>
            <a:fillRef idx="1">
              <a:schemeClr val="accent2">
                <a:hueOff val="-363841"/>
                <a:satOff val="-20982"/>
                <a:lumOff val="2157"/>
                <a:alphaOff val="0"/>
              </a:schemeClr>
            </a:fillRef>
            <a:effectRef idx="0">
              <a:schemeClr val="accent2">
                <a:hueOff val="-363841"/>
                <a:satOff val="-20982"/>
                <a:lumOff val="2157"/>
                <a:alphaOff val="0"/>
              </a:schemeClr>
            </a:effectRef>
            <a:fontRef idx="minor">
              <a:schemeClr val="lt1"/>
            </a:fontRef>
          </p:style>
          <p:txBody>
            <a:bodyPr spcFirstLastPara="0" vert="horz" wrap="square" lIns="88114" tIns="88114" rIns="912541" bIns="88114" numCol="1" spcCol="1270" anchor="ctr" anchorCtr="0">
              <a:noAutofit/>
            </a:bodyPr>
            <a:lstStyle/>
            <a:p>
              <a:pPr defTabSz="800100">
                <a:lnSpc>
                  <a:spcPct val="90000"/>
                </a:lnSpc>
                <a:spcBef>
                  <a:spcPct val="0"/>
                </a:spcBef>
                <a:spcAft>
                  <a:spcPct val="35000"/>
                </a:spcAft>
                <a:defRPr/>
              </a:pPr>
              <a:r>
                <a:rPr lang="it-IT" sz="1800" kern="1200" dirty="0" err="1">
                  <a:solidFill>
                    <a:prstClr val="white"/>
                  </a:solidFill>
                </a:rPr>
                <a:t>Patients</a:t>
              </a:r>
              <a:r>
                <a:rPr lang="it-IT" sz="1800" kern="1200" dirty="0">
                  <a:solidFill>
                    <a:prstClr val="white"/>
                  </a:solidFill>
                </a:rPr>
                <a:t> &amp; </a:t>
              </a:r>
              <a:r>
                <a:rPr lang="it-IT" sz="1800" kern="1200" dirty="0" err="1">
                  <a:solidFill>
                    <a:prstClr val="white"/>
                  </a:solidFill>
                </a:rPr>
                <a:t>symptoms</a:t>
              </a:r>
              <a:r>
                <a:rPr lang="it-IT" sz="1800" kern="1200" dirty="0">
                  <a:solidFill>
                    <a:prstClr val="white"/>
                  </a:solidFill>
                </a:rPr>
                <a:t> </a:t>
              </a:r>
              <a:r>
                <a:rPr lang="it-IT" sz="1800" kern="1200" dirty="0" err="1">
                  <a:solidFill>
                    <a:prstClr val="white"/>
                  </a:solidFill>
                </a:rPr>
                <a:t>definition</a:t>
              </a:r>
              <a:r>
                <a:rPr lang="it-IT" sz="1800" kern="1200" dirty="0">
                  <a:solidFill>
                    <a:prstClr val="white"/>
                  </a:solidFill>
                </a:rPr>
                <a:t> </a:t>
              </a:r>
            </a:p>
          </p:txBody>
        </p:sp>
        <p:sp>
          <p:nvSpPr>
            <p:cNvPr id="7" name="Figura a mano libera: forma 6">
              <a:extLst>
                <a:ext uri="{FF2B5EF4-FFF2-40B4-BE49-F238E27FC236}">
                  <a16:creationId xmlns:a16="http://schemas.microsoft.com/office/drawing/2014/main" id="{DF2F8CB4-17DC-DAAD-BC50-CF43FB7267FF}"/>
                </a:ext>
              </a:extLst>
            </p:cNvPr>
            <p:cNvSpPr/>
            <p:nvPr/>
          </p:nvSpPr>
          <p:spPr>
            <a:xfrm>
              <a:off x="5335565" y="3928968"/>
              <a:ext cx="5234875" cy="666939"/>
            </a:xfrm>
            <a:custGeom>
              <a:avLst/>
              <a:gdLst>
                <a:gd name="connsiteX0" fmla="*/ 0 w 5234875"/>
                <a:gd name="connsiteY0" fmla="*/ 66694 h 666939"/>
                <a:gd name="connsiteX1" fmla="*/ 66694 w 5234875"/>
                <a:gd name="connsiteY1" fmla="*/ 0 h 666939"/>
                <a:gd name="connsiteX2" fmla="*/ 5168181 w 5234875"/>
                <a:gd name="connsiteY2" fmla="*/ 0 h 666939"/>
                <a:gd name="connsiteX3" fmla="*/ 5234875 w 5234875"/>
                <a:gd name="connsiteY3" fmla="*/ 66694 h 666939"/>
                <a:gd name="connsiteX4" fmla="*/ 5234875 w 5234875"/>
                <a:gd name="connsiteY4" fmla="*/ 600245 h 666939"/>
                <a:gd name="connsiteX5" fmla="*/ 5168181 w 5234875"/>
                <a:gd name="connsiteY5" fmla="*/ 666939 h 666939"/>
                <a:gd name="connsiteX6" fmla="*/ 66694 w 5234875"/>
                <a:gd name="connsiteY6" fmla="*/ 666939 h 666939"/>
                <a:gd name="connsiteX7" fmla="*/ 0 w 5234875"/>
                <a:gd name="connsiteY7" fmla="*/ 600245 h 666939"/>
                <a:gd name="connsiteX8" fmla="*/ 0 w 5234875"/>
                <a:gd name="connsiteY8" fmla="*/ 66694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75" h="666939">
                  <a:moveTo>
                    <a:pt x="0" y="66694"/>
                  </a:moveTo>
                  <a:cubicBezTo>
                    <a:pt x="0" y="29860"/>
                    <a:pt x="29860" y="0"/>
                    <a:pt x="66694" y="0"/>
                  </a:cubicBezTo>
                  <a:lnTo>
                    <a:pt x="5168181" y="0"/>
                  </a:lnTo>
                  <a:cubicBezTo>
                    <a:pt x="5205015" y="0"/>
                    <a:pt x="5234875" y="29860"/>
                    <a:pt x="5234875" y="66694"/>
                  </a:cubicBezTo>
                  <a:lnTo>
                    <a:pt x="5234875" y="600245"/>
                  </a:lnTo>
                  <a:cubicBezTo>
                    <a:pt x="5234875" y="637079"/>
                    <a:pt x="5205015" y="666939"/>
                    <a:pt x="5168181" y="666939"/>
                  </a:cubicBezTo>
                  <a:lnTo>
                    <a:pt x="66694" y="666939"/>
                  </a:lnTo>
                  <a:cubicBezTo>
                    <a:pt x="29860" y="666939"/>
                    <a:pt x="0" y="637079"/>
                    <a:pt x="0" y="600245"/>
                  </a:cubicBezTo>
                  <a:lnTo>
                    <a:pt x="0" y="66694"/>
                  </a:lnTo>
                  <a:close/>
                </a:path>
              </a:pathLst>
            </a:custGeom>
          </p:spPr>
          <p:style>
            <a:lnRef idx="2">
              <a:schemeClr val="lt1">
                <a:hueOff val="0"/>
                <a:satOff val="0"/>
                <a:lumOff val="0"/>
                <a:alphaOff val="0"/>
              </a:schemeClr>
            </a:lnRef>
            <a:fillRef idx="1">
              <a:schemeClr val="accent2">
                <a:hueOff val="-727682"/>
                <a:satOff val="-41964"/>
                <a:lumOff val="4314"/>
                <a:alphaOff val="0"/>
              </a:schemeClr>
            </a:fillRef>
            <a:effectRef idx="0">
              <a:schemeClr val="accent2">
                <a:hueOff val="-727682"/>
                <a:satOff val="-41964"/>
                <a:lumOff val="4314"/>
                <a:alphaOff val="0"/>
              </a:schemeClr>
            </a:effectRef>
            <a:fontRef idx="minor">
              <a:schemeClr val="lt1"/>
            </a:fontRef>
          </p:style>
          <p:txBody>
            <a:bodyPr spcFirstLastPara="0" vert="horz" wrap="square" lIns="88114" tIns="88114" rIns="912541" bIns="88114" numCol="1" spcCol="1270" anchor="ctr" anchorCtr="0">
              <a:noAutofit/>
            </a:bodyPr>
            <a:lstStyle/>
            <a:p>
              <a:pPr marL="0" marR="0" lvl="0" indent="0" algn="l" defTabSz="800100" rtl="0" eaLnBrk="1" fontAlgn="auto" latinLnBrk="0" hangingPunct="1">
                <a:lnSpc>
                  <a:spcPct val="90000"/>
                </a:lnSpc>
                <a:spcBef>
                  <a:spcPct val="0"/>
                </a:spcBef>
                <a:spcAft>
                  <a:spcPct val="35000"/>
                </a:spcAft>
                <a:buClr>
                  <a:srgbClr val="000000"/>
                </a:buClr>
                <a:buSzTx/>
                <a:buFont typeface="Arial"/>
                <a:buNone/>
                <a:tabLst/>
                <a:defRPr/>
              </a:pPr>
              <a:r>
                <a:rPr kumimoji="0" lang="it-IT" sz="1800" b="0" i="0" u="none" strike="noStrike" kern="1200" cap="none" spc="0" normalizeH="0" baseline="0" noProof="0">
                  <a:ln>
                    <a:noFill/>
                  </a:ln>
                  <a:solidFill>
                    <a:prstClr val="white"/>
                  </a:solidFill>
                  <a:effectLst/>
                  <a:uLnTx/>
                  <a:uFillTx/>
                  <a:latin typeface="Aptos" panose="02110004020202020204"/>
                  <a:ea typeface="+mn-ea"/>
                  <a:cs typeface="+mn-cs"/>
                  <a:sym typeface="Arial"/>
                </a:rPr>
                <a:t>Patients management </a:t>
              </a: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sym typeface="Arial"/>
              </a:endParaRPr>
            </a:p>
          </p:txBody>
        </p:sp>
        <p:sp>
          <p:nvSpPr>
            <p:cNvPr id="8" name="Figura a mano libera: forma 7">
              <a:extLst>
                <a:ext uri="{FF2B5EF4-FFF2-40B4-BE49-F238E27FC236}">
                  <a16:creationId xmlns:a16="http://schemas.microsoft.com/office/drawing/2014/main" id="{0BB301DF-DE90-BE91-32C3-E06E1E6A0701}"/>
                </a:ext>
              </a:extLst>
            </p:cNvPr>
            <p:cNvSpPr/>
            <p:nvPr/>
          </p:nvSpPr>
          <p:spPr>
            <a:xfrm>
              <a:off x="5726481" y="4688538"/>
              <a:ext cx="5234875" cy="666939"/>
            </a:xfrm>
            <a:custGeom>
              <a:avLst/>
              <a:gdLst>
                <a:gd name="connsiteX0" fmla="*/ 0 w 5234875"/>
                <a:gd name="connsiteY0" fmla="*/ 66694 h 666939"/>
                <a:gd name="connsiteX1" fmla="*/ 66694 w 5234875"/>
                <a:gd name="connsiteY1" fmla="*/ 0 h 666939"/>
                <a:gd name="connsiteX2" fmla="*/ 5168181 w 5234875"/>
                <a:gd name="connsiteY2" fmla="*/ 0 h 666939"/>
                <a:gd name="connsiteX3" fmla="*/ 5234875 w 5234875"/>
                <a:gd name="connsiteY3" fmla="*/ 66694 h 666939"/>
                <a:gd name="connsiteX4" fmla="*/ 5234875 w 5234875"/>
                <a:gd name="connsiteY4" fmla="*/ 600245 h 666939"/>
                <a:gd name="connsiteX5" fmla="*/ 5168181 w 5234875"/>
                <a:gd name="connsiteY5" fmla="*/ 666939 h 666939"/>
                <a:gd name="connsiteX6" fmla="*/ 66694 w 5234875"/>
                <a:gd name="connsiteY6" fmla="*/ 666939 h 666939"/>
                <a:gd name="connsiteX7" fmla="*/ 0 w 5234875"/>
                <a:gd name="connsiteY7" fmla="*/ 600245 h 666939"/>
                <a:gd name="connsiteX8" fmla="*/ 0 w 5234875"/>
                <a:gd name="connsiteY8" fmla="*/ 66694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75" h="666939">
                  <a:moveTo>
                    <a:pt x="0" y="66694"/>
                  </a:moveTo>
                  <a:cubicBezTo>
                    <a:pt x="0" y="29860"/>
                    <a:pt x="29860" y="0"/>
                    <a:pt x="66694" y="0"/>
                  </a:cubicBezTo>
                  <a:lnTo>
                    <a:pt x="5168181" y="0"/>
                  </a:lnTo>
                  <a:cubicBezTo>
                    <a:pt x="5205015" y="0"/>
                    <a:pt x="5234875" y="29860"/>
                    <a:pt x="5234875" y="66694"/>
                  </a:cubicBezTo>
                  <a:lnTo>
                    <a:pt x="5234875" y="600245"/>
                  </a:lnTo>
                  <a:cubicBezTo>
                    <a:pt x="5234875" y="637079"/>
                    <a:pt x="5205015" y="666939"/>
                    <a:pt x="5168181" y="666939"/>
                  </a:cubicBezTo>
                  <a:lnTo>
                    <a:pt x="66694" y="666939"/>
                  </a:lnTo>
                  <a:cubicBezTo>
                    <a:pt x="29860" y="666939"/>
                    <a:pt x="0" y="637079"/>
                    <a:pt x="0" y="600245"/>
                  </a:cubicBezTo>
                  <a:lnTo>
                    <a:pt x="0" y="66694"/>
                  </a:lnTo>
                  <a:close/>
                </a:path>
              </a:pathLst>
            </a:custGeom>
          </p:spPr>
          <p:style>
            <a:lnRef idx="2">
              <a:schemeClr val="lt1">
                <a:hueOff val="0"/>
                <a:satOff val="0"/>
                <a:lumOff val="0"/>
                <a:alphaOff val="0"/>
              </a:schemeClr>
            </a:lnRef>
            <a:fillRef idx="1">
              <a:schemeClr val="accent2">
                <a:hueOff val="-1091522"/>
                <a:satOff val="-62946"/>
                <a:lumOff val="6471"/>
                <a:alphaOff val="0"/>
              </a:schemeClr>
            </a:fillRef>
            <a:effectRef idx="0">
              <a:schemeClr val="accent2">
                <a:hueOff val="-1091522"/>
                <a:satOff val="-62946"/>
                <a:lumOff val="6471"/>
                <a:alphaOff val="0"/>
              </a:schemeClr>
            </a:effectRef>
            <a:fontRef idx="minor">
              <a:schemeClr val="lt1"/>
            </a:fontRef>
          </p:style>
          <p:txBody>
            <a:bodyPr spcFirstLastPara="0" vert="horz" wrap="square" lIns="88114" tIns="88114" rIns="912541" bIns="88114" numCol="1" spcCol="1270" anchor="ctr" anchorCtr="0">
              <a:noAutofit/>
            </a:bodyPr>
            <a:lstStyle/>
            <a:p>
              <a:pPr marL="0" marR="0" lvl="0" indent="0" algn="l" defTabSz="800100" rtl="0" eaLnBrk="1" fontAlgn="auto" latinLnBrk="0" hangingPunct="1">
                <a:lnSpc>
                  <a:spcPct val="90000"/>
                </a:lnSpc>
                <a:spcBef>
                  <a:spcPct val="0"/>
                </a:spcBef>
                <a:spcAft>
                  <a:spcPct val="35000"/>
                </a:spcAft>
                <a:buClr>
                  <a:srgbClr val="000000"/>
                </a:buClr>
                <a:buSzTx/>
                <a:buFont typeface="Arial"/>
                <a:buNone/>
                <a:tabLst/>
                <a:defRPr/>
              </a:pPr>
              <a:r>
                <a:rPr kumimoji="0" lang="it-IT" sz="1800" b="0" i="0" u="none" strike="noStrike" kern="1200" cap="none" spc="0" normalizeH="0" baseline="0" noProof="0" dirty="0" err="1">
                  <a:ln>
                    <a:noFill/>
                  </a:ln>
                  <a:solidFill>
                    <a:prstClr val="white"/>
                  </a:solidFill>
                  <a:effectLst/>
                  <a:uLnTx/>
                  <a:uFillTx/>
                  <a:latin typeface="Aptos" panose="02110004020202020204"/>
                  <a:ea typeface="+mn-ea"/>
                  <a:cs typeface="+mn-cs"/>
                  <a:sym typeface="Arial"/>
                </a:rPr>
                <a:t>Current</a:t>
              </a:r>
              <a:r>
                <a:rPr kumimoji="0" lang="it-IT" sz="1800" b="0" i="0" u="none" strike="noStrike" kern="1200" cap="none" spc="0" normalizeH="0" baseline="0" noProof="0" dirty="0">
                  <a:ln>
                    <a:noFill/>
                  </a:ln>
                  <a:solidFill>
                    <a:prstClr val="white"/>
                  </a:solidFill>
                  <a:effectLst/>
                  <a:uLnTx/>
                  <a:uFillTx/>
                  <a:latin typeface="Aptos" panose="02110004020202020204"/>
                  <a:ea typeface="+mn-ea"/>
                  <a:cs typeface="+mn-cs"/>
                  <a:sym typeface="Arial"/>
                </a:rPr>
                <a:t> therapies and </a:t>
              </a:r>
              <a:r>
                <a:rPr kumimoji="0" lang="it-IT" sz="1800" b="0" i="0" u="none" strike="noStrike" kern="1200" cap="none" spc="0" normalizeH="0" baseline="0" noProof="0" dirty="0" err="1">
                  <a:ln>
                    <a:noFill/>
                  </a:ln>
                  <a:solidFill>
                    <a:prstClr val="white"/>
                  </a:solidFill>
                  <a:effectLst/>
                  <a:uLnTx/>
                  <a:uFillTx/>
                  <a:latin typeface="Aptos" panose="02110004020202020204"/>
                  <a:ea typeface="+mn-ea"/>
                  <a:cs typeface="+mn-cs"/>
                  <a:sym typeface="Arial"/>
                </a:rPr>
                <a:t>limitations</a:t>
              </a: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sym typeface="Arial"/>
              </a:endParaRPr>
            </a:p>
          </p:txBody>
        </p:sp>
        <p:sp>
          <p:nvSpPr>
            <p:cNvPr id="9" name="Figura a mano libera: forma 8">
              <a:extLst>
                <a:ext uri="{FF2B5EF4-FFF2-40B4-BE49-F238E27FC236}">
                  <a16:creationId xmlns:a16="http://schemas.microsoft.com/office/drawing/2014/main" id="{EEB4D344-8875-A1FC-452D-88E2B609C249}"/>
                </a:ext>
              </a:extLst>
            </p:cNvPr>
            <p:cNvSpPr/>
            <p:nvPr/>
          </p:nvSpPr>
          <p:spPr>
            <a:xfrm>
              <a:off x="9355098" y="2897066"/>
              <a:ext cx="433510" cy="433510"/>
            </a:xfrm>
            <a:custGeom>
              <a:avLst/>
              <a:gdLst>
                <a:gd name="connsiteX0" fmla="*/ 0 w 433510"/>
                <a:gd name="connsiteY0" fmla="*/ 238431 h 433510"/>
                <a:gd name="connsiteX1" fmla="*/ 97540 w 433510"/>
                <a:gd name="connsiteY1" fmla="*/ 238431 h 433510"/>
                <a:gd name="connsiteX2" fmla="*/ 97540 w 433510"/>
                <a:gd name="connsiteY2" fmla="*/ 0 h 433510"/>
                <a:gd name="connsiteX3" fmla="*/ 335970 w 433510"/>
                <a:gd name="connsiteY3" fmla="*/ 0 h 433510"/>
                <a:gd name="connsiteX4" fmla="*/ 335970 w 433510"/>
                <a:gd name="connsiteY4" fmla="*/ 238431 h 433510"/>
                <a:gd name="connsiteX5" fmla="*/ 433510 w 433510"/>
                <a:gd name="connsiteY5" fmla="*/ 238431 h 433510"/>
                <a:gd name="connsiteX6" fmla="*/ 216755 w 433510"/>
                <a:gd name="connsiteY6" fmla="*/ 433510 h 433510"/>
                <a:gd name="connsiteX7" fmla="*/ 0 w 433510"/>
                <a:gd name="connsiteY7" fmla="*/ 238431 h 43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510" h="433510">
                  <a:moveTo>
                    <a:pt x="0" y="238431"/>
                  </a:moveTo>
                  <a:lnTo>
                    <a:pt x="97540" y="238431"/>
                  </a:lnTo>
                  <a:lnTo>
                    <a:pt x="97540" y="0"/>
                  </a:lnTo>
                  <a:lnTo>
                    <a:pt x="335970" y="0"/>
                  </a:lnTo>
                  <a:lnTo>
                    <a:pt x="335970" y="238431"/>
                  </a:lnTo>
                  <a:lnTo>
                    <a:pt x="433510" y="238431"/>
                  </a:lnTo>
                  <a:lnTo>
                    <a:pt x="216755" y="433510"/>
                  </a:lnTo>
                  <a:lnTo>
                    <a:pt x="0" y="238431"/>
                  </a:lnTo>
                  <a:close/>
                </a:path>
              </a:pathLst>
            </a:custGeom>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22940" tIns="25400" rIns="122940" bIns="132694" numCol="1" spcCol="1270" anchor="ctr" anchorCtr="0">
              <a:noAutofit/>
            </a:bodyPr>
            <a:lstStyle/>
            <a:p>
              <a:pPr marL="0" marR="0" lvl="0" indent="0" algn="ctr" defTabSz="889000" rtl="0" eaLnBrk="1" fontAlgn="auto" latinLnBrk="0" hangingPunct="1">
                <a:lnSpc>
                  <a:spcPct val="90000"/>
                </a:lnSpc>
                <a:spcBef>
                  <a:spcPct val="0"/>
                </a:spcBef>
                <a:spcAft>
                  <a:spcPct val="35000"/>
                </a:spcAft>
                <a:buClr>
                  <a:srgbClr val="000000"/>
                </a:buClr>
                <a:buSzTx/>
                <a:buFont typeface="Arial"/>
                <a:buNone/>
                <a:tabLst/>
                <a:defRPr/>
              </a:pP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Aptos" panose="02110004020202020204"/>
                <a:ea typeface="+mn-ea"/>
                <a:cs typeface="+mn-cs"/>
                <a:sym typeface="Arial"/>
              </a:endParaRPr>
            </a:p>
          </p:txBody>
        </p:sp>
        <p:sp>
          <p:nvSpPr>
            <p:cNvPr id="11" name="Figura a mano libera: forma 10">
              <a:extLst>
                <a:ext uri="{FF2B5EF4-FFF2-40B4-BE49-F238E27FC236}">
                  <a16:creationId xmlns:a16="http://schemas.microsoft.com/office/drawing/2014/main" id="{67115DB5-2710-B501-A73A-BB7AD04A6738}"/>
                </a:ext>
              </a:extLst>
            </p:cNvPr>
            <p:cNvSpPr/>
            <p:nvPr/>
          </p:nvSpPr>
          <p:spPr>
            <a:xfrm>
              <a:off x="9746014" y="3656635"/>
              <a:ext cx="433510" cy="433510"/>
            </a:xfrm>
            <a:custGeom>
              <a:avLst/>
              <a:gdLst>
                <a:gd name="connsiteX0" fmla="*/ 0 w 433510"/>
                <a:gd name="connsiteY0" fmla="*/ 238431 h 433510"/>
                <a:gd name="connsiteX1" fmla="*/ 97540 w 433510"/>
                <a:gd name="connsiteY1" fmla="*/ 238431 h 433510"/>
                <a:gd name="connsiteX2" fmla="*/ 97540 w 433510"/>
                <a:gd name="connsiteY2" fmla="*/ 0 h 433510"/>
                <a:gd name="connsiteX3" fmla="*/ 335970 w 433510"/>
                <a:gd name="connsiteY3" fmla="*/ 0 h 433510"/>
                <a:gd name="connsiteX4" fmla="*/ 335970 w 433510"/>
                <a:gd name="connsiteY4" fmla="*/ 238431 h 433510"/>
                <a:gd name="connsiteX5" fmla="*/ 433510 w 433510"/>
                <a:gd name="connsiteY5" fmla="*/ 238431 h 433510"/>
                <a:gd name="connsiteX6" fmla="*/ 216755 w 433510"/>
                <a:gd name="connsiteY6" fmla="*/ 433510 h 433510"/>
                <a:gd name="connsiteX7" fmla="*/ 0 w 433510"/>
                <a:gd name="connsiteY7" fmla="*/ 238431 h 43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510" h="433510">
                  <a:moveTo>
                    <a:pt x="0" y="238431"/>
                  </a:moveTo>
                  <a:lnTo>
                    <a:pt x="97540" y="238431"/>
                  </a:lnTo>
                  <a:lnTo>
                    <a:pt x="97540" y="0"/>
                  </a:lnTo>
                  <a:lnTo>
                    <a:pt x="335970" y="0"/>
                  </a:lnTo>
                  <a:lnTo>
                    <a:pt x="335970" y="238431"/>
                  </a:lnTo>
                  <a:lnTo>
                    <a:pt x="433510" y="238431"/>
                  </a:lnTo>
                  <a:lnTo>
                    <a:pt x="216755" y="433510"/>
                  </a:lnTo>
                  <a:lnTo>
                    <a:pt x="0" y="238431"/>
                  </a:lnTo>
                  <a:close/>
                </a:path>
              </a:pathLst>
            </a:custGeom>
          </p:spPr>
          <p:style>
            <a:lnRef idx="2">
              <a:schemeClr val="accent2">
                <a:tint val="40000"/>
                <a:alpha val="90000"/>
                <a:hueOff val="-283075"/>
                <a:satOff val="-25115"/>
                <a:lumOff val="-256"/>
                <a:alphaOff val="0"/>
              </a:schemeClr>
            </a:lnRef>
            <a:fillRef idx="1">
              <a:schemeClr val="accent2">
                <a:tint val="40000"/>
                <a:alpha val="90000"/>
                <a:hueOff val="-283075"/>
                <a:satOff val="-25115"/>
                <a:lumOff val="-256"/>
                <a:alphaOff val="0"/>
              </a:schemeClr>
            </a:fillRef>
            <a:effectRef idx="0">
              <a:schemeClr val="accent2">
                <a:tint val="40000"/>
                <a:alpha val="90000"/>
                <a:hueOff val="-283075"/>
                <a:satOff val="-25115"/>
                <a:lumOff val="-256"/>
                <a:alphaOff val="0"/>
              </a:schemeClr>
            </a:effectRef>
            <a:fontRef idx="minor">
              <a:schemeClr val="dk1">
                <a:hueOff val="0"/>
                <a:satOff val="0"/>
                <a:lumOff val="0"/>
                <a:alphaOff val="0"/>
              </a:schemeClr>
            </a:fontRef>
          </p:style>
          <p:txBody>
            <a:bodyPr spcFirstLastPara="0" vert="horz" wrap="square" lIns="122940" tIns="25400" rIns="122940" bIns="132694" numCol="1" spcCol="1270" anchor="ctr" anchorCtr="0">
              <a:noAutofit/>
            </a:bodyPr>
            <a:lstStyle/>
            <a:p>
              <a:pPr marL="0" marR="0" lvl="0" indent="0" algn="ctr" defTabSz="889000" rtl="0" eaLnBrk="1" fontAlgn="auto" latinLnBrk="0" hangingPunct="1">
                <a:lnSpc>
                  <a:spcPct val="90000"/>
                </a:lnSpc>
                <a:spcBef>
                  <a:spcPct val="0"/>
                </a:spcBef>
                <a:spcAft>
                  <a:spcPct val="35000"/>
                </a:spcAft>
                <a:buClr>
                  <a:srgbClr val="000000"/>
                </a:buClr>
                <a:buSzTx/>
                <a:buFont typeface="Arial"/>
                <a:buNone/>
                <a:tabLst/>
                <a:defRPr/>
              </a:pP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Aptos" panose="02110004020202020204"/>
                <a:ea typeface="+mn-ea"/>
                <a:cs typeface="+mn-cs"/>
                <a:sym typeface="Arial"/>
              </a:endParaRPr>
            </a:p>
          </p:txBody>
        </p:sp>
        <p:sp>
          <p:nvSpPr>
            <p:cNvPr id="12" name="Figura a mano libera: forma 11">
              <a:extLst>
                <a:ext uri="{FF2B5EF4-FFF2-40B4-BE49-F238E27FC236}">
                  <a16:creationId xmlns:a16="http://schemas.microsoft.com/office/drawing/2014/main" id="{5E03BD13-C930-F646-E234-5B4F3DD33132}"/>
                </a:ext>
              </a:extLst>
            </p:cNvPr>
            <p:cNvSpPr/>
            <p:nvPr/>
          </p:nvSpPr>
          <p:spPr>
            <a:xfrm>
              <a:off x="10136930" y="4405089"/>
              <a:ext cx="433510" cy="433510"/>
            </a:xfrm>
            <a:custGeom>
              <a:avLst/>
              <a:gdLst>
                <a:gd name="connsiteX0" fmla="*/ 0 w 433510"/>
                <a:gd name="connsiteY0" fmla="*/ 238431 h 433510"/>
                <a:gd name="connsiteX1" fmla="*/ 97540 w 433510"/>
                <a:gd name="connsiteY1" fmla="*/ 238431 h 433510"/>
                <a:gd name="connsiteX2" fmla="*/ 97540 w 433510"/>
                <a:gd name="connsiteY2" fmla="*/ 0 h 433510"/>
                <a:gd name="connsiteX3" fmla="*/ 335970 w 433510"/>
                <a:gd name="connsiteY3" fmla="*/ 0 h 433510"/>
                <a:gd name="connsiteX4" fmla="*/ 335970 w 433510"/>
                <a:gd name="connsiteY4" fmla="*/ 238431 h 433510"/>
                <a:gd name="connsiteX5" fmla="*/ 433510 w 433510"/>
                <a:gd name="connsiteY5" fmla="*/ 238431 h 433510"/>
                <a:gd name="connsiteX6" fmla="*/ 216755 w 433510"/>
                <a:gd name="connsiteY6" fmla="*/ 433510 h 433510"/>
                <a:gd name="connsiteX7" fmla="*/ 0 w 433510"/>
                <a:gd name="connsiteY7" fmla="*/ 238431 h 43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510" h="433510">
                  <a:moveTo>
                    <a:pt x="0" y="238431"/>
                  </a:moveTo>
                  <a:lnTo>
                    <a:pt x="97540" y="238431"/>
                  </a:lnTo>
                  <a:lnTo>
                    <a:pt x="97540" y="0"/>
                  </a:lnTo>
                  <a:lnTo>
                    <a:pt x="335970" y="0"/>
                  </a:lnTo>
                  <a:lnTo>
                    <a:pt x="335970" y="238431"/>
                  </a:lnTo>
                  <a:lnTo>
                    <a:pt x="433510" y="238431"/>
                  </a:lnTo>
                  <a:lnTo>
                    <a:pt x="216755" y="433510"/>
                  </a:lnTo>
                  <a:lnTo>
                    <a:pt x="0" y="238431"/>
                  </a:lnTo>
                  <a:close/>
                </a:path>
              </a:pathLst>
            </a:custGeom>
          </p:spPr>
          <p:style>
            <a:lnRef idx="2">
              <a:schemeClr val="accent2">
                <a:tint val="40000"/>
                <a:alpha val="90000"/>
                <a:hueOff val="-566151"/>
                <a:satOff val="-50231"/>
                <a:lumOff val="-513"/>
                <a:alphaOff val="0"/>
              </a:schemeClr>
            </a:lnRef>
            <a:fillRef idx="1">
              <a:schemeClr val="accent2">
                <a:tint val="40000"/>
                <a:alpha val="90000"/>
                <a:hueOff val="-566151"/>
                <a:satOff val="-50231"/>
                <a:lumOff val="-513"/>
                <a:alphaOff val="0"/>
              </a:schemeClr>
            </a:fillRef>
            <a:effectRef idx="0">
              <a:schemeClr val="accent2">
                <a:tint val="40000"/>
                <a:alpha val="90000"/>
                <a:hueOff val="-566151"/>
                <a:satOff val="-50231"/>
                <a:lumOff val="-513"/>
                <a:alphaOff val="0"/>
              </a:schemeClr>
            </a:effectRef>
            <a:fontRef idx="minor">
              <a:schemeClr val="dk1">
                <a:hueOff val="0"/>
                <a:satOff val="0"/>
                <a:lumOff val="0"/>
                <a:alphaOff val="0"/>
              </a:schemeClr>
            </a:fontRef>
          </p:style>
          <p:txBody>
            <a:bodyPr spcFirstLastPara="0" vert="horz" wrap="square" lIns="122940" tIns="25400" rIns="122940" bIns="132694" numCol="1" spcCol="1270" anchor="ctr" anchorCtr="0">
              <a:noAutofit/>
            </a:bodyPr>
            <a:lstStyle/>
            <a:p>
              <a:pPr marL="0" marR="0" lvl="0" indent="0" algn="ctr" defTabSz="889000" rtl="0" eaLnBrk="1" fontAlgn="auto" latinLnBrk="0" hangingPunct="1">
                <a:lnSpc>
                  <a:spcPct val="90000"/>
                </a:lnSpc>
                <a:spcBef>
                  <a:spcPct val="0"/>
                </a:spcBef>
                <a:spcAft>
                  <a:spcPct val="35000"/>
                </a:spcAft>
                <a:buClr>
                  <a:srgbClr val="000000"/>
                </a:buClr>
                <a:buSzTx/>
                <a:buFont typeface="Arial"/>
                <a:buNone/>
                <a:tabLst/>
                <a:defRPr/>
              </a:pP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Aptos" panose="02110004020202020204"/>
                <a:ea typeface="+mn-ea"/>
                <a:cs typeface="+mn-cs"/>
                <a:sym typeface="Arial"/>
              </a:endParaRPr>
            </a:p>
          </p:txBody>
        </p:sp>
      </p:grpSp>
    </p:spTree>
    <p:extLst>
      <p:ext uri="{BB962C8B-B14F-4D97-AF65-F5344CB8AC3E}">
        <p14:creationId xmlns:p14="http://schemas.microsoft.com/office/powerpoint/2010/main" val="30920597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B2DBB9-E117-DC3C-CD72-FC25EB4BF3FF}"/>
            </a:ext>
          </a:extLst>
        </p:cNvPr>
        <p:cNvGrpSpPr/>
        <p:nvPr/>
      </p:nvGrpSpPr>
      <p:grpSpPr>
        <a:xfrm>
          <a:off x="0" y="0"/>
          <a:ext cx="0" cy="0"/>
          <a:chOff x="0" y="0"/>
          <a:chExt cx="0" cy="0"/>
        </a:xfrm>
      </p:grpSpPr>
      <p:pic>
        <p:nvPicPr>
          <p:cNvPr id="3" name="Immagine 2">
            <a:extLst>
              <a:ext uri="{FF2B5EF4-FFF2-40B4-BE49-F238E27FC236}">
                <a16:creationId xmlns:a16="http://schemas.microsoft.com/office/drawing/2014/main" id="{95A8FD6E-049A-9916-E58D-8D889BF86AAC}"/>
              </a:ext>
            </a:extLst>
          </p:cNvPr>
          <p:cNvPicPr>
            <a:picLocks noChangeAspect="1"/>
          </p:cNvPicPr>
          <p:nvPr/>
        </p:nvPicPr>
        <p:blipFill>
          <a:blip r:embed="rId2"/>
          <a:stretch>
            <a:fillRect/>
          </a:stretch>
        </p:blipFill>
        <p:spPr>
          <a:xfrm>
            <a:off x="10829901" y="244566"/>
            <a:ext cx="1029633" cy="374412"/>
          </a:xfrm>
          <a:prstGeom prst="rect">
            <a:avLst/>
          </a:prstGeom>
        </p:spPr>
      </p:pic>
      <p:grpSp>
        <p:nvGrpSpPr>
          <p:cNvPr id="10" name="Gruppo 9">
            <a:extLst>
              <a:ext uri="{FF2B5EF4-FFF2-40B4-BE49-F238E27FC236}">
                <a16:creationId xmlns:a16="http://schemas.microsoft.com/office/drawing/2014/main" id="{86DD79E9-7C0D-7026-8A6F-1AE756AF36AE}"/>
              </a:ext>
            </a:extLst>
          </p:cNvPr>
          <p:cNvGrpSpPr/>
          <p:nvPr/>
        </p:nvGrpSpPr>
        <p:grpSpPr>
          <a:xfrm>
            <a:off x="4553734" y="2409830"/>
            <a:ext cx="6407622" cy="2945647"/>
            <a:chOff x="4553734" y="2409830"/>
            <a:chExt cx="6407622" cy="2945647"/>
          </a:xfrm>
        </p:grpSpPr>
        <p:sp>
          <p:nvSpPr>
            <p:cNvPr id="15" name="Figura a mano libera: forma 14">
              <a:extLst>
                <a:ext uri="{FF2B5EF4-FFF2-40B4-BE49-F238E27FC236}">
                  <a16:creationId xmlns:a16="http://schemas.microsoft.com/office/drawing/2014/main" id="{9451187F-A1F4-0DD9-EB33-4807BFD05883}"/>
                </a:ext>
              </a:extLst>
            </p:cNvPr>
            <p:cNvSpPr/>
            <p:nvPr/>
          </p:nvSpPr>
          <p:spPr>
            <a:xfrm>
              <a:off x="4553734" y="2409830"/>
              <a:ext cx="5234875" cy="666939"/>
            </a:xfrm>
            <a:custGeom>
              <a:avLst/>
              <a:gdLst>
                <a:gd name="connsiteX0" fmla="*/ 0 w 5234875"/>
                <a:gd name="connsiteY0" fmla="*/ 66694 h 666939"/>
                <a:gd name="connsiteX1" fmla="*/ 66694 w 5234875"/>
                <a:gd name="connsiteY1" fmla="*/ 0 h 666939"/>
                <a:gd name="connsiteX2" fmla="*/ 5168181 w 5234875"/>
                <a:gd name="connsiteY2" fmla="*/ 0 h 666939"/>
                <a:gd name="connsiteX3" fmla="*/ 5234875 w 5234875"/>
                <a:gd name="connsiteY3" fmla="*/ 66694 h 666939"/>
                <a:gd name="connsiteX4" fmla="*/ 5234875 w 5234875"/>
                <a:gd name="connsiteY4" fmla="*/ 600245 h 666939"/>
                <a:gd name="connsiteX5" fmla="*/ 5168181 w 5234875"/>
                <a:gd name="connsiteY5" fmla="*/ 666939 h 666939"/>
                <a:gd name="connsiteX6" fmla="*/ 66694 w 5234875"/>
                <a:gd name="connsiteY6" fmla="*/ 666939 h 666939"/>
                <a:gd name="connsiteX7" fmla="*/ 0 w 5234875"/>
                <a:gd name="connsiteY7" fmla="*/ 600245 h 666939"/>
                <a:gd name="connsiteX8" fmla="*/ 0 w 5234875"/>
                <a:gd name="connsiteY8" fmla="*/ 66694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75" h="666939">
                  <a:moveTo>
                    <a:pt x="0" y="66694"/>
                  </a:moveTo>
                  <a:cubicBezTo>
                    <a:pt x="0" y="29860"/>
                    <a:pt x="29860" y="0"/>
                    <a:pt x="66694" y="0"/>
                  </a:cubicBezTo>
                  <a:lnTo>
                    <a:pt x="5168181" y="0"/>
                  </a:lnTo>
                  <a:cubicBezTo>
                    <a:pt x="5205015" y="0"/>
                    <a:pt x="5234875" y="29860"/>
                    <a:pt x="5234875" y="66694"/>
                  </a:cubicBezTo>
                  <a:lnTo>
                    <a:pt x="5234875" y="600245"/>
                  </a:lnTo>
                  <a:cubicBezTo>
                    <a:pt x="5234875" y="637079"/>
                    <a:pt x="5205015" y="666939"/>
                    <a:pt x="5168181" y="666939"/>
                  </a:cubicBezTo>
                  <a:lnTo>
                    <a:pt x="66694" y="666939"/>
                  </a:lnTo>
                  <a:cubicBezTo>
                    <a:pt x="29860" y="666939"/>
                    <a:pt x="0" y="637079"/>
                    <a:pt x="0" y="600245"/>
                  </a:cubicBezTo>
                  <a:lnTo>
                    <a:pt x="0" y="66694"/>
                  </a:lnTo>
                  <a:close/>
                </a:path>
              </a:pathLst>
            </a:custGeom>
            <a:solidFill>
              <a:schemeClr val="bg2"/>
            </a:solidFill>
            <a:ln>
              <a:solidFill>
                <a:schemeClr val="bg2"/>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88114" tIns="88114" rIns="846758" bIns="88114" numCol="1" spcCol="1270" anchor="ctr" anchorCtr="0">
              <a:noAutofit/>
            </a:bodyPr>
            <a:lstStyle/>
            <a:p>
              <a:pPr defTabSz="800100">
                <a:lnSpc>
                  <a:spcPct val="90000"/>
                </a:lnSpc>
                <a:spcBef>
                  <a:spcPct val="0"/>
                </a:spcBef>
                <a:spcAft>
                  <a:spcPct val="35000"/>
                </a:spcAft>
                <a:defRPr/>
              </a:pPr>
              <a:r>
                <a:rPr lang="it-IT" sz="1800" kern="1200" dirty="0" err="1">
                  <a:solidFill>
                    <a:prstClr val="white"/>
                  </a:solidFill>
                </a:rPr>
                <a:t>Sites</a:t>
              </a:r>
              <a:r>
                <a:rPr lang="it-IT" sz="1800" kern="1200" dirty="0">
                  <a:solidFill>
                    <a:prstClr val="white"/>
                  </a:solidFill>
                </a:rPr>
                <a:t> and </a:t>
              </a:r>
              <a:r>
                <a:rPr lang="it-IT" sz="1800" kern="1200" dirty="0" err="1">
                  <a:solidFill>
                    <a:prstClr val="white"/>
                  </a:solidFill>
                </a:rPr>
                <a:t>mechanims</a:t>
              </a:r>
              <a:r>
                <a:rPr lang="it-IT" sz="1800" kern="1200" dirty="0">
                  <a:solidFill>
                    <a:prstClr val="white"/>
                  </a:solidFill>
                </a:rPr>
                <a:t> of </a:t>
              </a:r>
              <a:r>
                <a:rPr lang="it-IT" sz="1800" kern="1200" dirty="0" err="1">
                  <a:solidFill>
                    <a:prstClr val="white"/>
                  </a:solidFill>
                </a:rPr>
                <a:t>symptoms</a:t>
              </a:r>
              <a:r>
                <a:rPr lang="it-IT" sz="1800" kern="1200" dirty="0">
                  <a:solidFill>
                    <a:prstClr val="white"/>
                  </a:solidFill>
                </a:rPr>
                <a:t>’ generation</a:t>
              </a:r>
              <a:endParaRPr lang="en-US" sz="1800" kern="1200" dirty="0">
                <a:solidFill>
                  <a:prstClr val="white"/>
                </a:solidFill>
              </a:endParaRPr>
            </a:p>
          </p:txBody>
        </p:sp>
        <p:sp>
          <p:nvSpPr>
            <p:cNvPr id="16" name="Figura a mano libera: forma 15">
              <a:extLst>
                <a:ext uri="{FF2B5EF4-FFF2-40B4-BE49-F238E27FC236}">
                  <a16:creationId xmlns:a16="http://schemas.microsoft.com/office/drawing/2014/main" id="{426C390B-A246-1473-0560-E34385C5F3ED}"/>
                </a:ext>
              </a:extLst>
            </p:cNvPr>
            <p:cNvSpPr/>
            <p:nvPr/>
          </p:nvSpPr>
          <p:spPr>
            <a:xfrm>
              <a:off x="4944649" y="3169399"/>
              <a:ext cx="5234875" cy="666939"/>
            </a:xfrm>
            <a:custGeom>
              <a:avLst/>
              <a:gdLst>
                <a:gd name="connsiteX0" fmla="*/ 0 w 5234875"/>
                <a:gd name="connsiteY0" fmla="*/ 66694 h 666939"/>
                <a:gd name="connsiteX1" fmla="*/ 66694 w 5234875"/>
                <a:gd name="connsiteY1" fmla="*/ 0 h 666939"/>
                <a:gd name="connsiteX2" fmla="*/ 5168181 w 5234875"/>
                <a:gd name="connsiteY2" fmla="*/ 0 h 666939"/>
                <a:gd name="connsiteX3" fmla="*/ 5234875 w 5234875"/>
                <a:gd name="connsiteY3" fmla="*/ 66694 h 666939"/>
                <a:gd name="connsiteX4" fmla="*/ 5234875 w 5234875"/>
                <a:gd name="connsiteY4" fmla="*/ 600245 h 666939"/>
                <a:gd name="connsiteX5" fmla="*/ 5168181 w 5234875"/>
                <a:gd name="connsiteY5" fmla="*/ 666939 h 666939"/>
                <a:gd name="connsiteX6" fmla="*/ 66694 w 5234875"/>
                <a:gd name="connsiteY6" fmla="*/ 666939 h 666939"/>
                <a:gd name="connsiteX7" fmla="*/ 0 w 5234875"/>
                <a:gd name="connsiteY7" fmla="*/ 600245 h 666939"/>
                <a:gd name="connsiteX8" fmla="*/ 0 w 5234875"/>
                <a:gd name="connsiteY8" fmla="*/ 66694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75" h="666939">
                  <a:moveTo>
                    <a:pt x="0" y="66694"/>
                  </a:moveTo>
                  <a:cubicBezTo>
                    <a:pt x="0" y="29860"/>
                    <a:pt x="29860" y="0"/>
                    <a:pt x="66694" y="0"/>
                  </a:cubicBezTo>
                  <a:lnTo>
                    <a:pt x="5168181" y="0"/>
                  </a:lnTo>
                  <a:cubicBezTo>
                    <a:pt x="5205015" y="0"/>
                    <a:pt x="5234875" y="29860"/>
                    <a:pt x="5234875" y="66694"/>
                  </a:cubicBezTo>
                  <a:lnTo>
                    <a:pt x="5234875" y="600245"/>
                  </a:lnTo>
                  <a:cubicBezTo>
                    <a:pt x="5234875" y="637079"/>
                    <a:pt x="5205015" y="666939"/>
                    <a:pt x="5168181" y="666939"/>
                  </a:cubicBezTo>
                  <a:lnTo>
                    <a:pt x="66694" y="666939"/>
                  </a:lnTo>
                  <a:cubicBezTo>
                    <a:pt x="29860" y="666939"/>
                    <a:pt x="0" y="637079"/>
                    <a:pt x="0" y="600245"/>
                  </a:cubicBezTo>
                  <a:lnTo>
                    <a:pt x="0" y="66694"/>
                  </a:lnTo>
                  <a:close/>
                </a:path>
              </a:pathLst>
            </a:custGeom>
            <a:solidFill>
              <a:schemeClr val="tx1">
                <a:lumMod val="50000"/>
                <a:lumOff val="50000"/>
              </a:schemeClr>
            </a:solidFill>
            <a:ln>
              <a:solidFill>
                <a:schemeClr val="tx1">
                  <a:lumMod val="50000"/>
                  <a:lumOff val="50000"/>
                </a:schemeClr>
              </a:solidFill>
            </a:ln>
          </p:spPr>
          <p:style>
            <a:lnRef idx="2">
              <a:schemeClr val="lt1">
                <a:hueOff val="0"/>
                <a:satOff val="0"/>
                <a:lumOff val="0"/>
                <a:alphaOff val="0"/>
              </a:schemeClr>
            </a:lnRef>
            <a:fillRef idx="1">
              <a:schemeClr val="accent2">
                <a:hueOff val="-363841"/>
                <a:satOff val="-20982"/>
                <a:lumOff val="2157"/>
                <a:alphaOff val="0"/>
              </a:schemeClr>
            </a:fillRef>
            <a:effectRef idx="0">
              <a:schemeClr val="accent2">
                <a:hueOff val="-363841"/>
                <a:satOff val="-20982"/>
                <a:lumOff val="2157"/>
                <a:alphaOff val="0"/>
              </a:schemeClr>
            </a:effectRef>
            <a:fontRef idx="minor">
              <a:schemeClr val="lt1"/>
            </a:fontRef>
          </p:style>
          <p:txBody>
            <a:bodyPr spcFirstLastPara="0" vert="horz" wrap="square" lIns="88114" tIns="88114" rIns="912541" bIns="88114" numCol="1" spcCol="1270" anchor="ctr" anchorCtr="0">
              <a:noAutofit/>
            </a:bodyPr>
            <a:lstStyle/>
            <a:p>
              <a:pPr defTabSz="800100">
                <a:lnSpc>
                  <a:spcPct val="90000"/>
                </a:lnSpc>
                <a:spcBef>
                  <a:spcPct val="0"/>
                </a:spcBef>
                <a:spcAft>
                  <a:spcPct val="35000"/>
                </a:spcAft>
                <a:defRPr/>
              </a:pPr>
              <a:r>
                <a:rPr lang="it-IT" sz="1800" kern="1200" dirty="0" err="1">
                  <a:solidFill>
                    <a:prstClr val="white"/>
                  </a:solidFill>
                </a:rPr>
                <a:t>Patients</a:t>
              </a:r>
              <a:r>
                <a:rPr lang="it-IT" sz="1800" kern="1200" dirty="0">
                  <a:solidFill>
                    <a:prstClr val="white"/>
                  </a:solidFill>
                </a:rPr>
                <a:t> &amp; </a:t>
              </a:r>
              <a:r>
                <a:rPr lang="it-IT" sz="1800" kern="1200" dirty="0" err="1">
                  <a:solidFill>
                    <a:prstClr val="white"/>
                  </a:solidFill>
                </a:rPr>
                <a:t>symptoms</a:t>
              </a:r>
              <a:r>
                <a:rPr lang="it-IT" sz="1800" kern="1200" dirty="0">
                  <a:solidFill>
                    <a:prstClr val="white"/>
                  </a:solidFill>
                </a:rPr>
                <a:t> </a:t>
              </a:r>
              <a:r>
                <a:rPr lang="it-IT" sz="1800" kern="1200" dirty="0" err="1">
                  <a:solidFill>
                    <a:prstClr val="white"/>
                  </a:solidFill>
                </a:rPr>
                <a:t>definition</a:t>
              </a:r>
              <a:r>
                <a:rPr lang="it-IT" sz="1800" kern="1200" dirty="0">
                  <a:solidFill>
                    <a:prstClr val="white"/>
                  </a:solidFill>
                </a:rPr>
                <a:t> </a:t>
              </a:r>
            </a:p>
          </p:txBody>
        </p:sp>
        <p:sp>
          <p:nvSpPr>
            <p:cNvPr id="17" name="Figura a mano libera: forma 16">
              <a:extLst>
                <a:ext uri="{FF2B5EF4-FFF2-40B4-BE49-F238E27FC236}">
                  <a16:creationId xmlns:a16="http://schemas.microsoft.com/office/drawing/2014/main" id="{18A25810-0E61-147D-44BB-CA66353BCAA7}"/>
                </a:ext>
              </a:extLst>
            </p:cNvPr>
            <p:cNvSpPr/>
            <p:nvPr/>
          </p:nvSpPr>
          <p:spPr>
            <a:xfrm>
              <a:off x="5335565" y="3928968"/>
              <a:ext cx="5234875" cy="666939"/>
            </a:xfrm>
            <a:custGeom>
              <a:avLst/>
              <a:gdLst>
                <a:gd name="connsiteX0" fmla="*/ 0 w 5234875"/>
                <a:gd name="connsiteY0" fmla="*/ 66694 h 666939"/>
                <a:gd name="connsiteX1" fmla="*/ 66694 w 5234875"/>
                <a:gd name="connsiteY1" fmla="*/ 0 h 666939"/>
                <a:gd name="connsiteX2" fmla="*/ 5168181 w 5234875"/>
                <a:gd name="connsiteY2" fmla="*/ 0 h 666939"/>
                <a:gd name="connsiteX3" fmla="*/ 5234875 w 5234875"/>
                <a:gd name="connsiteY3" fmla="*/ 66694 h 666939"/>
                <a:gd name="connsiteX4" fmla="*/ 5234875 w 5234875"/>
                <a:gd name="connsiteY4" fmla="*/ 600245 h 666939"/>
                <a:gd name="connsiteX5" fmla="*/ 5168181 w 5234875"/>
                <a:gd name="connsiteY5" fmla="*/ 666939 h 666939"/>
                <a:gd name="connsiteX6" fmla="*/ 66694 w 5234875"/>
                <a:gd name="connsiteY6" fmla="*/ 666939 h 666939"/>
                <a:gd name="connsiteX7" fmla="*/ 0 w 5234875"/>
                <a:gd name="connsiteY7" fmla="*/ 600245 h 666939"/>
                <a:gd name="connsiteX8" fmla="*/ 0 w 5234875"/>
                <a:gd name="connsiteY8" fmla="*/ 66694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75" h="666939">
                  <a:moveTo>
                    <a:pt x="0" y="66694"/>
                  </a:moveTo>
                  <a:cubicBezTo>
                    <a:pt x="0" y="29860"/>
                    <a:pt x="29860" y="0"/>
                    <a:pt x="66694" y="0"/>
                  </a:cubicBezTo>
                  <a:lnTo>
                    <a:pt x="5168181" y="0"/>
                  </a:lnTo>
                  <a:cubicBezTo>
                    <a:pt x="5205015" y="0"/>
                    <a:pt x="5234875" y="29860"/>
                    <a:pt x="5234875" y="66694"/>
                  </a:cubicBezTo>
                  <a:lnTo>
                    <a:pt x="5234875" y="600245"/>
                  </a:lnTo>
                  <a:cubicBezTo>
                    <a:pt x="5234875" y="637079"/>
                    <a:pt x="5205015" y="666939"/>
                    <a:pt x="5168181" y="666939"/>
                  </a:cubicBezTo>
                  <a:lnTo>
                    <a:pt x="66694" y="666939"/>
                  </a:lnTo>
                  <a:cubicBezTo>
                    <a:pt x="29860" y="666939"/>
                    <a:pt x="0" y="637079"/>
                    <a:pt x="0" y="600245"/>
                  </a:cubicBezTo>
                  <a:lnTo>
                    <a:pt x="0" y="66694"/>
                  </a:lnTo>
                  <a:close/>
                </a:path>
              </a:pathLst>
            </a:custGeom>
          </p:spPr>
          <p:style>
            <a:lnRef idx="2">
              <a:schemeClr val="lt1">
                <a:hueOff val="0"/>
                <a:satOff val="0"/>
                <a:lumOff val="0"/>
                <a:alphaOff val="0"/>
              </a:schemeClr>
            </a:lnRef>
            <a:fillRef idx="1">
              <a:schemeClr val="accent2">
                <a:hueOff val="-727682"/>
                <a:satOff val="-41964"/>
                <a:lumOff val="4314"/>
                <a:alphaOff val="0"/>
              </a:schemeClr>
            </a:fillRef>
            <a:effectRef idx="0">
              <a:schemeClr val="accent2">
                <a:hueOff val="-727682"/>
                <a:satOff val="-41964"/>
                <a:lumOff val="4314"/>
                <a:alphaOff val="0"/>
              </a:schemeClr>
            </a:effectRef>
            <a:fontRef idx="minor">
              <a:schemeClr val="lt1"/>
            </a:fontRef>
          </p:style>
          <p:txBody>
            <a:bodyPr spcFirstLastPara="0" vert="horz" wrap="square" lIns="88114" tIns="88114" rIns="912541" bIns="88114" numCol="1" spcCol="1270" anchor="ctr" anchorCtr="0">
              <a:noAutofit/>
            </a:bodyPr>
            <a:lstStyle/>
            <a:p>
              <a:pPr marL="0" marR="0" lvl="0" indent="0" algn="l" defTabSz="800100" rtl="0" eaLnBrk="1" fontAlgn="auto" latinLnBrk="0" hangingPunct="1">
                <a:lnSpc>
                  <a:spcPct val="90000"/>
                </a:lnSpc>
                <a:spcBef>
                  <a:spcPct val="0"/>
                </a:spcBef>
                <a:spcAft>
                  <a:spcPct val="35000"/>
                </a:spcAft>
                <a:buClr>
                  <a:srgbClr val="000000"/>
                </a:buClr>
                <a:buSzTx/>
                <a:buFont typeface="Arial"/>
                <a:buNone/>
                <a:tabLst/>
                <a:defRPr/>
              </a:pPr>
              <a:r>
                <a:rPr kumimoji="0" lang="it-IT" sz="1800" b="0" i="0" u="none" strike="noStrike" kern="1200" cap="none" spc="0" normalizeH="0" baseline="0" noProof="0">
                  <a:ln>
                    <a:noFill/>
                  </a:ln>
                  <a:solidFill>
                    <a:prstClr val="white"/>
                  </a:solidFill>
                  <a:effectLst/>
                  <a:uLnTx/>
                  <a:uFillTx/>
                  <a:latin typeface="Aptos" panose="02110004020202020204"/>
                  <a:ea typeface="+mn-ea"/>
                  <a:cs typeface="+mn-cs"/>
                  <a:sym typeface="Arial"/>
                </a:rPr>
                <a:t>Patients management </a:t>
              </a: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sym typeface="Arial"/>
              </a:endParaRPr>
            </a:p>
          </p:txBody>
        </p:sp>
        <p:sp>
          <p:nvSpPr>
            <p:cNvPr id="18" name="Figura a mano libera: forma 17">
              <a:extLst>
                <a:ext uri="{FF2B5EF4-FFF2-40B4-BE49-F238E27FC236}">
                  <a16:creationId xmlns:a16="http://schemas.microsoft.com/office/drawing/2014/main" id="{8229B0FA-9D8F-DEA7-7C5F-585339AC1021}"/>
                </a:ext>
              </a:extLst>
            </p:cNvPr>
            <p:cNvSpPr/>
            <p:nvPr/>
          </p:nvSpPr>
          <p:spPr>
            <a:xfrm>
              <a:off x="5726481" y="4688538"/>
              <a:ext cx="5234875" cy="666939"/>
            </a:xfrm>
            <a:custGeom>
              <a:avLst/>
              <a:gdLst>
                <a:gd name="connsiteX0" fmla="*/ 0 w 5234875"/>
                <a:gd name="connsiteY0" fmla="*/ 66694 h 666939"/>
                <a:gd name="connsiteX1" fmla="*/ 66694 w 5234875"/>
                <a:gd name="connsiteY1" fmla="*/ 0 h 666939"/>
                <a:gd name="connsiteX2" fmla="*/ 5168181 w 5234875"/>
                <a:gd name="connsiteY2" fmla="*/ 0 h 666939"/>
                <a:gd name="connsiteX3" fmla="*/ 5234875 w 5234875"/>
                <a:gd name="connsiteY3" fmla="*/ 66694 h 666939"/>
                <a:gd name="connsiteX4" fmla="*/ 5234875 w 5234875"/>
                <a:gd name="connsiteY4" fmla="*/ 600245 h 666939"/>
                <a:gd name="connsiteX5" fmla="*/ 5168181 w 5234875"/>
                <a:gd name="connsiteY5" fmla="*/ 666939 h 666939"/>
                <a:gd name="connsiteX6" fmla="*/ 66694 w 5234875"/>
                <a:gd name="connsiteY6" fmla="*/ 666939 h 666939"/>
                <a:gd name="connsiteX7" fmla="*/ 0 w 5234875"/>
                <a:gd name="connsiteY7" fmla="*/ 600245 h 666939"/>
                <a:gd name="connsiteX8" fmla="*/ 0 w 5234875"/>
                <a:gd name="connsiteY8" fmla="*/ 66694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75" h="666939">
                  <a:moveTo>
                    <a:pt x="0" y="66694"/>
                  </a:moveTo>
                  <a:cubicBezTo>
                    <a:pt x="0" y="29860"/>
                    <a:pt x="29860" y="0"/>
                    <a:pt x="66694" y="0"/>
                  </a:cubicBezTo>
                  <a:lnTo>
                    <a:pt x="5168181" y="0"/>
                  </a:lnTo>
                  <a:cubicBezTo>
                    <a:pt x="5205015" y="0"/>
                    <a:pt x="5234875" y="29860"/>
                    <a:pt x="5234875" y="66694"/>
                  </a:cubicBezTo>
                  <a:lnTo>
                    <a:pt x="5234875" y="600245"/>
                  </a:lnTo>
                  <a:cubicBezTo>
                    <a:pt x="5234875" y="637079"/>
                    <a:pt x="5205015" y="666939"/>
                    <a:pt x="5168181" y="666939"/>
                  </a:cubicBezTo>
                  <a:lnTo>
                    <a:pt x="66694" y="666939"/>
                  </a:lnTo>
                  <a:cubicBezTo>
                    <a:pt x="29860" y="666939"/>
                    <a:pt x="0" y="637079"/>
                    <a:pt x="0" y="600245"/>
                  </a:cubicBezTo>
                  <a:lnTo>
                    <a:pt x="0" y="66694"/>
                  </a:lnTo>
                  <a:close/>
                </a:path>
              </a:pathLst>
            </a:custGeom>
            <a:solidFill>
              <a:schemeClr val="bg2">
                <a:lumMod val="75000"/>
              </a:schemeClr>
            </a:solidFill>
            <a:ln>
              <a:solidFill>
                <a:schemeClr val="bg2"/>
              </a:solidFill>
            </a:ln>
          </p:spPr>
          <p:style>
            <a:lnRef idx="2">
              <a:schemeClr val="lt1">
                <a:hueOff val="0"/>
                <a:satOff val="0"/>
                <a:lumOff val="0"/>
                <a:alphaOff val="0"/>
              </a:schemeClr>
            </a:lnRef>
            <a:fillRef idx="1">
              <a:schemeClr val="accent2">
                <a:hueOff val="-1091522"/>
                <a:satOff val="-62946"/>
                <a:lumOff val="6471"/>
                <a:alphaOff val="0"/>
              </a:schemeClr>
            </a:fillRef>
            <a:effectRef idx="0">
              <a:schemeClr val="accent2">
                <a:hueOff val="-1091522"/>
                <a:satOff val="-62946"/>
                <a:lumOff val="6471"/>
                <a:alphaOff val="0"/>
              </a:schemeClr>
            </a:effectRef>
            <a:fontRef idx="minor">
              <a:schemeClr val="lt1"/>
            </a:fontRef>
          </p:style>
          <p:txBody>
            <a:bodyPr spcFirstLastPara="0" vert="horz" wrap="square" lIns="88114" tIns="88114" rIns="912541" bIns="88114" numCol="1" spcCol="1270" anchor="ctr" anchorCtr="0">
              <a:noAutofit/>
            </a:bodyPr>
            <a:lstStyle/>
            <a:p>
              <a:pPr marL="0" marR="0" lvl="0" indent="0" algn="l" defTabSz="800100" rtl="0" eaLnBrk="1" fontAlgn="auto" latinLnBrk="0" hangingPunct="1">
                <a:lnSpc>
                  <a:spcPct val="90000"/>
                </a:lnSpc>
                <a:spcBef>
                  <a:spcPct val="0"/>
                </a:spcBef>
                <a:spcAft>
                  <a:spcPct val="35000"/>
                </a:spcAft>
                <a:buClr>
                  <a:srgbClr val="000000"/>
                </a:buClr>
                <a:buSzTx/>
                <a:buFont typeface="Arial"/>
                <a:buNone/>
                <a:tabLst/>
                <a:defRPr/>
              </a:pPr>
              <a:r>
                <a:rPr kumimoji="0" lang="it-IT" sz="1800" b="0" i="0" u="none" strike="noStrike" kern="1200" cap="none" spc="0" normalizeH="0" baseline="0" noProof="0" dirty="0" err="1">
                  <a:ln>
                    <a:noFill/>
                  </a:ln>
                  <a:solidFill>
                    <a:prstClr val="white"/>
                  </a:solidFill>
                  <a:effectLst/>
                  <a:uLnTx/>
                  <a:uFillTx/>
                  <a:latin typeface="Aptos" panose="02110004020202020204"/>
                  <a:ea typeface="+mn-ea"/>
                  <a:cs typeface="+mn-cs"/>
                  <a:sym typeface="Arial"/>
                </a:rPr>
                <a:t>Current</a:t>
              </a:r>
              <a:r>
                <a:rPr kumimoji="0" lang="it-IT" sz="1800" b="0" i="0" u="none" strike="noStrike" kern="1200" cap="none" spc="0" normalizeH="0" baseline="0" noProof="0" dirty="0">
                  <a:ln>
                    <a:noFill/>
                  </a:ln>
                  <a:solidFill>
                    <a:prstClr val="white"/>
                  </a:solidFill>
                  <a:effectLst/>
                  <a:uLnTx/>
                  <a:uFillTx/>
                  <a:latin typeface="Aptos" panose="02110004020202020204"/>
                  <a:ea typeface="+mn-ea"/>
                  <a:cs typeface="+mn-cs"/>
                  <a:sym typeface="Arial"/>
                </a:rPr>
                <a:t> therapies and </a:t>
              </a:r>
              <a:r>
                <a:rPr kumimoji="0" lang="it-IT" sz="1800" b="0" i="0" u="none" strike="noStrike" kern="1200" cap="none" spc="0" normalizeH="0" baseline="0" noProof="0" dirty="0" err="1">
                  <a:ln>
                    <a:noFill/>
                  </a:ln>
                  <a:solidFill>
                    <a:prstClr val="white"/>
                  </a:solidFill>
                  <a:effectLst/>
                  <a:uLnTx/>
                  <a:uFillTx/>
                  <a:latin typeface="Aptos" panose="02110004020202020204"/>
                  <a:ea typeface="+mn-ea"/>
                  <a:cs typeface="+mn-cs"/>
                  <a:sym typeface="Arial"/>
                </a:rPr>
                <a:t>limitations</a:t>
              </a: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sym typeface="Arial"/>
              </a:endParaRPr>
            </a:p>
          </p:txBody>
        </p:sp>
        <p:sp>
          <p:nvSpPr>
            <p:cNvPr id="20" name="Figura a mano libera: forma 19">
              <a:extLst>
                <a:ext uri="{FF2B5EF4-FFF2-40B4-BE49-F238E27FC236}">
                  <a16:creationId xmlns:a16="http://schemas.microsoft.com/office/drawing/2014/main" id="{4E3A16F3-F805-5D1E-C68A-9B6C4DAF7363}"/>
                </a:ext>
              </a:extLst>
            </p:cNvPr>
            <p:cNvSpPr/>
            <p:nvPr/>
          </p:nvSpPr>
          <p:spPr>
            <a:xfrm>
              <a:off x="9355098" y="2897066"/>
              <a:ext cx="433510" cy="433510"/>
            </a:xfrm>
            <a:custGeom>
              <a:avLst/>
              <a:gdLst>
                <a:gd name="connsiteX0" fmla="*/ 0 w 433510"/>
                <a:gd name="connsiteY0" fmla="*/ 238431 h 433510"/>
                <a:gd name="connsiteX1" fmla="*/ 97540 w 433510"/>
                <a:gd name="connsiteY1" fmla="*/ 238431 h 433510"/>
                <a:gd name="connsiteX2" fmla="*/ 97540 w 433510"/>
                <a:gd name="connsiteY2" fmla="*/ 0 h 433510"/>
                <a:gd name="connsiteX3" fmla="*/ 335970 w 433510"/>
                <a:gd name="connsiteY3" fmla="*/ 0 h 433510"/>
                <a:gd name="connsiteX4" fmla="*/ 335970 w 433510"/>
                <a:gd name="connsiteY4" fmla="*/ 238431 h 433510"/>
                <a:gd name="connsiteX5" fmla="*/ 433510 w 433510"/>
                <a:gd name="connsiteY5" fmla="*/ 238431 h 433510"/>
                <a:gd name="connsiteX6" fmla="*/ 216755 w 433510"/>
                <a:gd name="connsiteY6" fmla="*/ 433510 h 433510"/>
                <a:gd name="connsiteX7" fmla="*/ 0 w 433510"/>
                <a:gd name="connsiteY7" fmla="*/ 238431 h 43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510" h="433510">
                  <a:moveTo>
                    <a:pt x="0" y="238431"/>
                  </a:moveTo>
                  <a:lnTo>
                    <a:pt x="97540" y="238431"/>
                  </a:lnTo>
                  <a:lnTo>
                    <a:pt x="97540" y="0"/>
                  </a:lnTo>
                  <a:lnTo>
                    <a:pt x="335970" y="0"/>
                  </a:lnTo>
                  <a:lnTo>
                    <a:pt x="335970" y="238431"/>
                  </a:lnTo>
                  <a:lnTo>
                    <a:pt x="433510" y="238431"/>
                  </a:lnTo>
                  <a:lnTo>
                    <a:pt x="216755" y="433510"/>
                  </a:lnTo>
                  <a:lnTo>
                    <a:pt x="0" y="238431"/>
                  </a:lnTo>
                  <a:close/>
                </a:path>
              </a:pathLst>
            </a:custGeom>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22940" tIns="25400" rIns="122940" bIns="132694" numCol="1" spcCol="1270" anchor="ctr" anchorCtr="0">
              <a:noAutofit/>
            </a:bodyPr>
            <a:lstStyle/>
            <a:p>
              <a:pPr marL="0" marR="0" lvl="0" indent="0" algn="ctr" defTabSz="889000" rtl="0" eaLnBrk="1" fontAlgn="auto" latinLnBrk="0" hangingPunct="1">
                <a:lnSpc>
                  <a:spcPct val="90000"/>
                </a:lnSpc>
                <a:spcBef>
                  <a:spcPct val="0"/>
                </a:spcBef>
                <a:spcAft>
                  <a:spcPct val="35000"/>
                </a:spcAft>
                <a:buClr>
                  <a:srgbClr val="000000"/>
                </a:buClr>
                <a:buSzTx/>
                <a:buFont typeface="Arial"/>
                <a:buNone/>
                <a:tabLst/>
                <a:defRPr/>
              </a:pP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Aptos" panose="02110004020202020204"/>
                <a:ea typeface="+mn-ea"/>
                <a:cs typeface="+mn-cs"/>
                <a:sym typeface="Arial"/>
              </a:endParaRPr>
            </a:p>
          </p:txBody>
        </p:sp>
        <p:sp>
          <p:nvSpPr>
            <p:cNvPr id="21" name="Figura a mano libera: forma 20">
              <a:extLst>
                <a:ext uri="{FF2B5EF4-FFF2-40B4-BE49-F238E27FC236}">
                  <a16:creationId xmlns:a16="http://schemas.microsoft.com/office/drawing/2014/main" id="{2B6B3155-BFF1-FBA5-A339-1FC166E9FAD3}"/>
                </a:ext>
              </a:extLst>
            </p:cNvPr>
            <p:cNvSpPr/>
            <p:nvPr/>
          </p:nvSpPr>
          <p:spPr>
            <a:xfrm>
              <a:off x="9746014" y="3656635"/>
              <a:ext cx="433510" cy="433510"/>
            </a:xfrm>
            <a:custGeom>
              <a:avLst/>
              <a:gdLst>
                <a:gd name="connsiteX0" fmla="*/ 0 w 433510"/>
                <a:gd name="connsiteY0" fmla="*/ 238431 h 433510"/>
                <a:gd name="connsiteX1" fmla="*/ 97540 w 433510"/>
                <a:gd name="connsiteY1" fmla="*/ 238431 h 433510"/>
                <a:gd name="connsiteX2" fmla="*/ 97540 w 433510"/>
                <a:gd name="connsiteY2" fmla="*/ 0 h 433510"/>
                <a:gd name="connsiteX3" fmla="*/ 335970 w 433510"/>
                <a:gd name="connsiteY3" fmla="*/ 0 h 433510"/>
                <a:gd name="connsiteX4" fmla="*/ 335970 w 433510"/>
                <a:gd name="connsiteY4" fmla="*/ 238431 h 433510"/>
                <a:gd name="connsiteX5" fmla="*/ 433510 w 433510"/>
                <a:gd name="connsiteY5" fmla="*/ 238431 h 433510"/>
                <a:gd name="connsiteX6" fmla="*/ 216755 w 433510"/>
                <a:gd name="connsiteY6" fmla="*/ 433510 h 433510"/>
                <a:gd name="connsiteX7" fmla="*/ 0 w 433510"/>
                <a:gd name="connsiteY7" fmla="*/ 238431 h 43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510" h="433510">
                  <a:moveTo>
                    <a:pt x="0" y="238431"/>
                  </a:moveTo>
                  <a:lnTo>
                    <a:pt x="97540" y="238431"/>
                  </a:lnTo>
                  <a:lnTo>
                    <a:pt x="97540" y="0"/>
                  </a:lnTo>
                  <a:lnTo>
                    <a:pt x="335970" y="0"/>
                  </a:lnTo>
                  <a:lnTo>
                    <a:pt x="335970" y="238431"/>
                  </a:lnTo>
                  <a:lnTo>
                    <a:pt x="433510" y="238431"/>
                  </a:lnTo>
                  <a:lnTo>
                    <a:pt x="216755" y="433510"/>
                  </a:lnTo>
                  <a:lnTo>
                    <a:pt x="0" y="238431"/>
                  </a:lnTo>
                  <a:close/>
                </a:path>
              </a:pathLst>
            </a:custGeom>
          </p:spPr>
          <p:style>
            <a:lnRef idx="2">
              <a:schemeClr val="accent2">
                <a:tint val="40000"/>
                <a:alpha val="90000"/>
                <a:hueOff val="-283075"/>
                <a:satOff val="-25115"/>
                <a:lumOff val="-256"/>
                <a:alphaOff val="0"/>
              </a:schemeClr>
            </a:lnRef>
            <a:fillRef idx="1">
              <a:schemeClr val="accent2">
                <a:tint val="40000"/>
                <a:alpha val="90000"/>
                <a:hueOff val="-283075"/>
                <a:satOff val="-25115"/>
                <a:lumOff val="-256"/>
                <a:alphaOff val="0"/>
              </a:schemeClr>
            </a:fillRef>
            <a:effectRef idx="0">
              <a:schemeClr val="accent2">
                <a:tint val="40000"/>
                <a:alpha val="90000"/>
                <a:hueOff val="-283075"/>
                <a:satOff val="-25115"/>
                <a:lumOff val="-256"/>
                <a:alphaOff val="0"/>
              </a:schemeClr>
            </a:effectRef>
            <a:fontRef idx="minor">
              <a:schemeClr val="dk1">
                <a:hueOff val="0"/>
                <a:satOff val="0"/>
                <a:lumOff val="0"/>
                <a:alphaOff val="0"/>
              </a:schemeClr>
            </a:fontRef>
          </p:style>
          <p:txBody>
            <a:bodyPr spcFirstLastPara="0" vert="horz" wrap="square" lIns="122940" tIns="25400" rIns="122940" bIns="132694" numCol="1" spcCol="1270" anchor="ctr" anchorCtr="0">
              <a:noAutofit/>
            </a:bodyPr>
            <a:lstStyle/>
            <a:p>
              <a:pPr marL="0" marR="0" lvl="0" indent="0" algn="ctr" defTabSz="889000" rtl="0" eaLnBrk="1" fontAlgn="auto" latinLnBrk="0" hangingPunct="1">
                <a:lnSpc>
                  <a:spcPct val="90000"/>
                </a:lnSpc>
                <a:spcBef>
                  <a:spcPct val="0"/>
                </a:spcBef>
                <a:spcAft>
                  <a:spcPct val="35000"/>
                </a:spcAft>
                <a:buClr>
                  <a:srgbClr val="000000"/>
                </a:buClr>
                <a:buSzTx/>
                <a:buFont typeface="Arial"/>
                <a:buNone/>
                <a:tabLst/>
                <a:defRPr/>
              </a:pP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Aptos" panose="02110004020202020204"/>
                <a:ea typeface="+mn-ea"/>
                <a:cs typeface="+mn-cs"/>
                <a:sym typeface="Arial"/>
              </a:endParaRPr>
            </a:p>
          </p:txBody>
        </p:sp>
        <p:sp>
          <p:nvSpPr>
            <p:cNvPr id="22" name="Figura a mano libera: forma 21">
              <a:extLst>
                <a:ext uri="{FF2B5EF4-FFF2-40B4-BE49-F238E27FC236}">
                  <a16:creationId xmlns:a16="http://schemas.microsoft.com/office/drawing/2014/main" id="{C2B99307-DCDE-40E1-E155-457360CD1330}"/>
                </a:ext>
              </a:extLst>
            </p:cNvPr>
            <p:cNvSpPr/>
            <p:nvPr/>
          </p:nvSpPr>
          <p:spPr>
            <a:xfrm>
              <a:off x="10136930" y="4405089"/>
              <a:ext cx="433510" cy="433510"/>
            </a:xfrm>
            <a:custGeom>
              <a:avLst/>
              <a:gdLst>
                <a:gd name="connsiteX0" fmla="*/ 0 w 433510"/>
                <a:gd name="connsiteY0" fmla="*/ 238431 h 433510"/>
                <a:gd name="connsiteX1" fmla="*/ 97540 w 433510"/>
                <a:gd name="connsiteY1" fmla="*/ 238431 h 433510"/>
                <a:gd name="connsiteX2" fmla="*/ 97540 w 433510"/>
                <a:gd name="connsiteY2" fmla="*/ 0 h 433510"/>
                <a:gd name="connsiteX3" fmla="*/ 335970 w 433510"/>
                <a:gd name="connsiteY3" fmla="*/ 0 h 433510"/>
                <a:gd name="connsiteX4" fmla="*/ 335970 w 433510"/>
                <a:gd name="connsiteY4" fmla="*/ 238431 h 433510"/>
                <a:gd name="connsiteX5" fmla="*/ 433510 w 433510"/>
                <a:gd name="connsiteY5" fmla="*/ 238431 h 433510"/>
                <a:gd name="connsiteX6" fmla="*/ 216755 w 433510"/>
                <a:gd name="connsiteY6" fmla="*/ 433510 h 433510"/>
                <a:gd name="connsiteX7" fmla="*/ 0 w 433510"/>
                <a:gd name="connsiteY7" fmla="*/ 238431 h 43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510" h="433510">
                  <a:moveTo>
                    <a:pt x="0" y="238431"/>
                  </a:moveTo>
                  <a:lnTo>
                    <a:pt x="97540" y="238431"/>
                  </a:lnTo>
                  <a:lnTo>
                    <a:pt x="97540" y="0"/>
                  </a:lnTo>
                  <a:lnTo>
                    <a:pt x="335970" y="0"/>
                  </a:lnTo>
                  <a:lnTo>
                    <a:pt x="335970" y="238431"/>
                  </a:lnTo>
                  <a:lnTo>
                    <a:pt x="433510" y="238431"/>
                  </a:lnTo>
                  <a:lnTo>
                    <a:pt x="216755" y="433510"/>
                  </a:lnTo>
                  <a:lnTo>
                    <a:pt x="0" y="238431"/>
                  </a:lnTo>
                  <a:close/>
                </a:path>
              </a:pathLst>
            </a:custGeom>
          </p:spPr>
          <p:style>
            <a:lnRef idx="2">
              <a:schemeClr val="accent2">
                <a:tint val="40000"/>
                <a:alpha val="90000"/>
                <a:hueOff val="-566151"/>
                <a:satOff val="-50231"/>
                <a:lumOff val="-513"/>
                <a:alphaOff val="0"/>
              </a:schemeClr>
            </a:lnRef>
            <a:fillRef idx="1">
              <a:schemeClr val="accent2">
                <a:tint val="40000"/>
                <a:alpha val="90000"/>
                <a:hueOff val="-566151"/>
                <a:satOff val="-50231"/>
                <a:lumOff val="-513"/>
                <a:alphaOff val="0"/>
              </a:schemeClr>
            </a:fillRef>
            <a:effectRef idx="0">
              <a:schemeClr val="accent2">
                <a:tint val="40000"/>
                <a:alpha val="90000"/>
                <a:hueOff val="-566151"/>
                <a:satOff val="-50231"/>
                <a:lumOff val="-513"/>
                <a:alphaOff val="0"/>
              </a:schemeClr>
            </a:effectRef>
            <a:fontRef idx="minor">
              <a:schemeClr val="dk1">
                <a:hueOff val="0"/>
                <a:satOff val="0"/>
                <a:lumOff val="0"/>
                <a:alphaOff val="0"/>
              </a:schemeClr>
            </a:fontRef>
          </p:style>
          <p:txBody>
            <a:bodyPr spcFirstLastPara="0" vert="horz" wrap="square" lIns="122940" tIns="25400" rIns="122940" bIns="132694" numCol="1" spcCol="1270" anchor="ctr" anchorCtr="0">
              <a:noAutofit/>
            </a:bodyPr>
            <a:lstStyle/>
            <a:p>
              <a:pPr marL="0" marR="0" lvl="0" indent="0" algn="ctr" defTabSz="889000" rtl="0" eaLnBrk="1" fontAlgn="auto" latinLnBrk="0" hangingPunct="1">
                <a:lnSpc>
                  <a:spcPct val="90000"/>
                </a:lnSpc>
                <a:spcBef>
                  <a:spcPct val="0"/>
                </a:spcBef>
                <a:spcAft>
                  <a:spcPct val="35000"/>
                </a:spcAft>
                <a:buClr>
                  <a:srgbClr val="000000"/>
                </a:buClr>
                <a:buSzTx/>
                <a:buFont typeface="Arial"/>
                <a:buNone/>
                <a:tabLst/>
                <a:defRPr/>
              </a:pP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Aptos" panose="02110004020202020204"/>
                <a:ea typeface="+mn-ea"/>
                <a:cs typeface="+mn-cs"/>
                <a:sym typeface="Arial"/>
              </a:endParaRPr>
            </a:p>
          </p:txBody>
        </p:sp>
      </p:grpSp>
      <p:pic>
        <p:nvPicPr>
          <p:cNvPr id="4" name="Immagine 3">
            <a:extLst>
              <a:ext uri="{FF2B5EF4-FFF2-40B4-BE49-F238E27FC236}">
                <a16:creationId xmlns:a16="http://schemas.microsoft.com/office/drawing/2014/main" id="{0F5F1A8D-588C-0EAB-F612-D45D383FAC5B}"/>
              </a:ext>
            </a:extLst>
          </p:cNvPr>
          <p:cNvPicPr>
            <a:picLocks noChangeAspect="1"/>
          </p:cNvPicPr>
          <p:nvPr/>
        </p:nvPicPr>
        <p:blipFill>
          <a:blip r:embed="rId3"/>
          <a:srcRect l="24797" t="3685" r="28764"/>
          <a:stretch>
            <a:fillRect/>
          </a:stretch>
        </p:blipFill>
        <p:spPr>
          <a:xfrm rot="5400000">
            <a:off x="-948956" y="2028161"/>
            <a:ext cx="5778795" cy="3880884"/>
          </a:xfrm>
          <a:prstGeom prst="rect">
            <a:avLst/>
          </a:prstGeom>
        </p:spPr>
      </p:pic>
    </p:spTree>
    <p:extLst>
      <p:ext uri="{BB962C8B-B14F-4D97-AF65-F5344CB8AC3E}">
        <p14:creationId xmlns:p14="http://schemas.microsoft.com/office/powerpoint/2010/main" val="242235790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37B666-2687-DBBF-6D19-BFAE59E12848}"/>
            </a:ext>
          </a:extLst>
        </p:cNvPr>
        <p:cNvGrpSpPr/>
        <p:nvPr/>
      </p:nvGrpSpPr>
      <p:grpSpPr>
        <a:xfrm>
          <a:off x="0" y="0"/>
          <a:ext cx="0" cy="0"/>
          <a:chOff x="0" y="0"/>
          <a:chExt cx="0" cy="0"/>
        </a:xfrm>
      </p:grpSpPr>
      <p:pic>
        <p:nvPicPr>
          <p:cNvPr id="19" name="Immagine 18">
            <a:extLst>
              <a:ext uri="{FF2B5EF4-FFF2-40B4-BE49-F238E27FC236}">
                <a16:creationId xmlns:a16="http://schemas.microsoft.com/office/drawing/2014/main" id="{03B94B56-FF38-7183-B476-AED98DCA2485}"/>
              </a:ext>
            </a:extLst>
          </p:cNvPr>
          <p:cNvPicPr>
            <a:picLocks noChangeAspect="1"/>
          </p:cNvPicPr>
          <p:nvPr/>
        </p:nvPicPr>
        <p:blipFill>
          <a:blip r:embed="rId3"/>
          <a:stretch>
            <a:fillRect/>
          </a:stretch>
        </p:blipFill>
        <p:spPr>
          <a:xfrm>
            <a:off x="1997999" y="1403047"/>
            <a:ext cx="8586250" cy="3293192"/>
          </a:xfrm>
          <a:prstGeom prst="rect">
            <a:avLst/>
          </a:prstGeom>
        </p:spPr>
      </p:pic>
      <p:pic>
        <p:nvPicPr>
          <p:cNvPr id="8" name="Immagine 7">
            <a:extLst>
              <a:ext uri="{FF2B5EF4-FFF2-40B4-BE49-F238E27FC236}">
                <a16:creationId xmlns:a16="http://schemas.microsoft.com/office/drawing/2014/main" id="{06EF6F30-C1E8-8049-41C6-1317F7B1375B}"/>
              </a:ext>
            </a:extLst>
          </p:cNvPr>
          <p:cNvPicPr>
            <a:picLocks noChangeAspect="1"/>
          </p:cNvPicPr>
          <p:nvPr/>
        </p:nvPicPr>
        <p:blipFill>
          <a:blip r:embed="rId4"/>
          <a:stretch>
            <a:fillRect/>
          </a:stretch>
        </p:blipFill>
        <p:spPr>
          <a:xfrm>
            <a:off x="10829901" y="244566"/>
            <a:ext cx="1029633" cy="374412"/>
          </a:xfrm>
          <a:prstGeom prst="rect">
            <a:avLst/>
          </a:prstGeom>
        </p:spPr>
      </p:pic>
      <p:pic>
        <p:nvPicPr>
          <p:cNvPr id="16" name="Immagine 15">
            <a:extLst>
              <a:ext uri="{FF2B5EF4-FFF2-40B4-BE49-F238E27FC236}">
                <a16:creationId xmlns:a16="http://schemas.microsoft.com/office/drawing/2014/main" id="{BDAAE82C-D1CB-8AA1-00A9-B790A449C792}"/>
              </a:ext>
            </a:extLst>
          </p:cNvPr>
          <p:cNvPicPr>
            <a:picLocks noChangeAspect="1"/>
          </p:cNvPicPr>
          <p:nvPr/>
        </p:nvPicPr>
        <p:blipFill>
          <a:blip r:embed="rId5"/>
          <a:stretch>
            <a:fillRect/>
          </a:stretch>
        </p:blipFill>
        <p:spPr>
          <a:xfrm>
            <a:off x="684763" y="1106529"/>
            <a:ext cx="10966590" cy="5364609"/>
          </a:xfrm>
          <a:prstGeom prst="rect">
            <a:avLst/>
          </a:prstGeom>
        </p:spPr>
      </p:pic>
      <p:sp>
        <p:nvSpPr>
          <p:cNvPr id="18" name="CasellaDiTesto 17">
            <a:extLst>
              <a:ext uri="{FF2B5EF4-FFF2-40B4-BE49-F238E27FC236}">
                <a16:creationId xmlns:a16="http://schemas.microsoft.com/office/drawing/2014/main" id="{1510F0A7-FE5A-67C5-081E-6AFFB9AAF00E}"/>
              </a:ext>
            </a:extLst>
          </p:cNvPr>
          <p:cNvSpPr txBox="1"/>
          <p:nvPr/>
        </p:nvSpPr>
        <p:spPr>
          <a:xfrm>
            <a:off x="151498" y="6584252"/>
            <a:ext cx="11795219" cy="246221"/>
          </a:xfrm>
          <a:prstGeom prst="rect">
            <a:avLst/>
          </a:prstGeom>
          <a:noFill/>
        </p:spPr>
        <p:txBody>
          <a:bodyPr wrap="square">
            <a:spAutoFit/>
          </a:bodyPr>
          <a:lstStyle/>
          <a:p>
            <a:r>
              <a:rPr lang="it-IT" sz="1000" b="0" i="0" u="none" strike="noStrike" dirty="0">
                <a:solidFill>
                  <a:srgbClr val="212121"/>
                </a:solidFill>
                <a:effectLst/>
                <a:latin typeface="Calibri" panose="020F0502020204030204" pitchFamily="34" charset="0"/>
                <a:cs typeface="Calibri" panose="020F0502020204030204" pitchFamily="34" charset="0"/>
              </a:rPr>
              <a:t>Sarnelli G</a:t>
            </a:r>
            <a:r>
              <a:rPr lang="it-IT" sz="1000" dirty="0">
                <a:solidFill>
                  <a:srgbClr val="212121"/>
                </a:solidFill>
                <a:latin typeface="Calibri" panose="020F0502020204030204" pitchFamily="34" charset="0"/>
                <a:cs typeface="Calibri" panose="020F0502020204030204" pitchFamily="34" charset="0"/>
              </a:rPr>
              <a:t> &amp; Pesce M.  Et al.  </a:t>
            </a:r>
            <a:r>
              <a:rPr lang="it-IT" sz="1000" b="0" i="0" u="none" strike="noStrike" dirty="0" err="1">
                <a:solidFill>
                  <a:srgbClr val="212121"/>
                </a:solidFill>
                <a:effectLst/>
                <a:latin typeface="Calibri" panose="020F0502020204030204" pitchFamily="34" charset="0"/>
                <a:cs typeface="Calibri" panose="020F0502020204030204" pitchFamily="34" charset="0"/>
              </a:rPr>
              <a:t>Italian</a:t>
            </a:r>
            <a:r>
              <a:rPr lang="it-IT" sz="1000" b="0" i="0" u="none" strike="noStrike" dirty="0">
                <a:solidFill>
                  <a:srgbClr val="212121"/>
                </a:solidFill>
                <a:effectLst/>
                <a:latin typeface="Calibri" panose="020F0502020204030204" pitchFamily="34" charset="0"/>
                <a:cs typeface="Calibri" panose="020F0502020204030204" pitchFamily="34" charset="0"/>
              </a:rPr>
              <a:t> </a:t>
            </a:r>
            <a:r>
              <a:rPr lang="it-IT" sz="1000" b="0" i="0" u="none" strike="noStrike" dirty="0" err="1">
                <a:solidFill>
                  <a:srgbClr val="212121"/>
                </a:solidFill>
                <a:effectLst/>
                <a:latin typeface="Calibri" panose="020F0502020204030204" pitchFamily="34" charset="0"/>
                <a:cs typeface="Calibri" panose="020F0502020204030204" pitchFamily="34" charset="0"/>
              </a:rPr>
              <a:t>guidelines</a:t>
            </a:r>
            <a:r>
              <a:rPr lang="it-IT" sz="1000" b="0" i="0" u="none" strike="noStrike" dirty="0">
                <a:solidFill>
                  <a:srgbClr val="212121"/>
                </a:solidFill>
                <a:effectLst/>
                <a:latin typeface="Calibri" panose="020F0502020204030204" pitchFamily="34" charset="0"/>
                <a:cs typeface="Calibri" panose="020F0502020204030204" pitchFamily="34" charset="0"/>
              </a:rPr>
              <a:t> for the </a:t>
            </a:r>
            <a:r>
              <a:rPr lang="it-IT" sz="1000" b="0" i="0" u="none" strike="noStrike" dirty="0" err="1">
                <a:solidFill>
                  <a:srgbClr val="212121"/>
                </a:solidFill>
                <a:effectLst/>
                <a:latin typeface="Calibri" panose="020F0502020204030204" pitchFamily="34" charset="0"/>
                <a:cs typeface="Calibri" panose="020F0502020204030204" pitchFamily="34" charset="0"/>
              </a:rPr>
              <a:t>diagnosis</a:t>
            </a:r>
            <a:r>
              <a:rPr lang="it-IT" sz="1000" b="0" i="0" u="none" strike="noStrike" dirty="0">
                <a:solidFill>
                  <a:srgbClr val="212121"/>
                </a:solidFill>
                <a:effectLst/>
                <a:latin typeface="Calibri" panose="020F0502020204030204" pitchFamily="34" charset="0"/>
                <a:cs typeface="Calibri" panose="020F0502020204030204" pitchFamily="34" charset="0"/>
              </a:rPr>
              <a:t> and treatment of </a:t>
            </a:r>
            <a:r>
              <a:rPr lang="it-IT" sz="1000" b="0" i="0" u="none" strike="noStrike" dirty="0" err="1">
                <a:solidFill>
                  <a:srgbClr val="212121"/>
                </a:solidFill>
                <a:effectLst/>
                <a:latin typeface="Calibri" panose="020F0502020204030204" pitchFamily="34" charset="0"/>
                <a:cs typeface="Calibri" panose="020F0502020204030204" pitchFamily="34" charset="0"/>
              </a:rPr>
              <a:t>functional</a:t>
            </a:r>
            <a:r>
              <a:rPr lang="it-IT" sz="1000" b="0" i="0" u="none" strike="noStrike" dirty="0">
                <a:solidFill>
                  <a:srgbClr val="212121"/>
                </a:solidFill>
                <a:effectLst/>
                <a:latin typeface="Calibri" panose="020F0502020204030204" pitchFamily="34" charset="0"/>
                <a:cs typeface="Calibri" panose="020F0502020204030204" pitchFamily="34" charset="0"/>
              </a:rPr>
              <a:t> </a:t>
            </a:r>
            <a:r>
              <a:rPr lang="it-IT" sz="1000" b="0" i="0" u="none" strike="noStrike" dirty="0" err="1">
                <a:solidFill>
                  <a:srgbClr val="212121"/>
                </a:solidFill>
                <a:effectLst/>
                <a:latin typeface="Calibri" panose="020F0502020204030204" pitchFamily="34" charset="0"/>
                <a:cs typeface="Calibri" panose="020F0502020204030204" pitchFamily="34" charset="0"/>
              </a:rPr>
              <a:t>dyspepsia</a:t>
            </a:r>
            <a:r>
              <a:rPr lang="it-IT" sz="1000" b="0" i="0" u="none" strike="noStrike" dirty="0">
                <a:solidFill>
                  <a:srgbClr val="212121"/>
                </a:solidFill>
                <a:effectLst/>
                <a:latin typeface="Calibri" panose="020F0502020204030204" pitchFamily="34" charset="0"/>
                <a:cs typeface="Calibri" panose="020F0502020204030204" pitchFamily="34" charset="0"/>
              </a:rPr>
              <a:t> - joint consensus from the </a:t>
            </a:r>
            <a:r>
              <a:rPr lang="it-IT" sz="1000" b="0" i="0" u="none" strike="noStrike" dirty="0" err="1">
                <a:solidFill>
                  <a:srgbClr val="212121"/>
                </a:solidFill>
                <a:effectLst/>
                <a:latin typeface="Calibri" panose="020F0502020204030204" pitchFamily="34" charset="0"/>
                <a:cs typeface="Calibri" panose="020F0502020204030204" pitchFamily="34" charset="0"/>
              </a:rPr>
              <a:t>Italian</a:t>
            </a:r>
            <a:r>
              <a:rPr lang="it-IT" sz="1000" b="0" i="0" u="none" strike="noStrike" dirty="0">
                <a:solidFill>
                  <a:srgbClr val="212121"/>
                </a:solidFill>
                <a:effectLst/>
                <a:latin typeface="Calibri" panose="020F0502020204030204" pitchFamily="34" charset="0"/>
                <a:cs typeface="Calibri" panose="020F0502020204030204" pitchFamily="34" charset="0"/>
              </a:rPr>
              <a:t> societies of </a:t>
            </a:r>
            <a:r>
              <a:rPr lang="it-IT" sz="1000" b="0" i="0" u="none" strike="noStrike" dirty="0" err="1">
                <a:solidFill>
                  <a:srgbClr val="212121"/>
                </a:solidFill>
                <a:effectLst/>
                <a:latin typeface="Calibri" panose="020F0502020204030204" pitchFamily="34" charset="0"/>
                <a:cs typeface="Calibri" panose="020F0502020204030204" pitchFamily="34" charset="0"/>
              </a:rPr>
              <a:t>gastroenterology</a:t>
            </a:r>
            <a:r>
              <a:rPr lang="it-IT" sz="1000" b="0" i="0" u="none" strike="noStrike" dirty="0">
                <a:solidFill>
                  <a:srgbClr val="212121"/>
                </a:solidFill>
                <a:effectLst/>
                <a:latin typeface="Calibri" panose="020F0502020204030204" pitchFamily="34" charset="0"/>
                <a:cs typeface="Calibri" panose="020F0502020204030204" pitchFamily="34" charset="0"/>
              </a:rPr>
              <a:t> and </a:t>
            </a:r>
            <a:r>
              <a:rPr lang="it-IT" sz="1000" b="0" i="0" u="none" strike="noStrike" dirty="0" err="1">
                <a:solidFill>
                  <a:srgbClr val="212121"/>
                </a:solidFill>
                <a:effectLst/>
                <a:latin typeface="Calibri" panose="020F0502020204030204" pitchFamily="34" charset="0"/>
                <a:cs typeface="Calibri" panose="020F0502020204030204" pitchFamily="34" charset="0"/>
              </a:rPr>
              <a:t>endoscopy</a:t>
            </a:r>
            <a:r>
              <a:rPr lang="it-IT" sz="1000" b="0" i="0" u="none" strike="noStrike" dirty="0">
                <a:solidFill>
                  <a:srgbClr val="212121"/>
                </a:solidFill>
                <a:effectLst/>
                <a:latin typeface="Calibri" panose="020F0502020204030204" pitchFamily="34" charset="0"/>
                <a:cs typeface="Calibri" panose="020F0502020204030204" pitchFamily="34" charset="0"/>
              </a:rPr>
              <a:t> (SIGE),. </a:t>
            </a:r>
            <a:r>
              <a:rPr lang="it-IT" sz="1000" b="0" i="0" u="none" strike="noStrike" dirty="0" err="1">
                <a:solidFill>
                  <a:srgbClr val="212121"/>
                </a:solidFill>
                <a:effectLst/>
                <a:latin typeface="Calibri" panose="020F0502020204030204" pitchFamily="34" charset="0"/>
                <a:cs typeface="Calibri" panose="020F0502020204030204" pitchFamily="34" charset="0"/>
              </a:rPr>
              <a:t>Dig</a:t>
            </a:r>
            <a:r>
              <a:rPr lang="it-IT" sz="1000" b="0" i="0" u="none" strike="noStrike" dirty="0">
                <a:solidFill>
                  <a:srgbClr val="212121"/>
                </a:solidFill>
                <a:effectLst/>
                <a:latin typeface="Calibri" panose="020F0502020204030204" pitchFamily="34" charset="0"/>
                <a:cs typeface="Calibri" panose="020F0502020204030204" pitchFamily="34" charset="0"/>
              </a:rPr>
              <a:t> </a:t>
            </a:r>
            <a:r>
              <a:rPr lang="it-IT" sz="1000" b="0" i="0" u="none" strike="noStrike" dirty="0" err="1">
                <a:solidFill>
                  <a:srgbClr val="212121"/>
                </a:solidFill>
                <a:effectLst/>
                <a:latin typeface="Calibri" panose="020F0502020204030204" pitchFamily="34" charset="0"/>
                <a:cs typeface="Calibri" panose="020F0502020204030204" pitchFamily="34" charset="0"/>
              </a:rPr>
              <a:t>Liver</a:t>
            </a:r>
            <a:r>
              <a:rPr lang="it-IT" sz="1000" b="0" i="0" u="none" strike="noStrike" dirty="0">
                <a:solidFill>
                  <a:srgbClr val="212121"/>
                </a:solidFill>
                <a:effectLst/>
                <a:latin typeface="Calibri" panose="020F0502020204030204" pitchFamily="34" charset="0"/>
                <a:cs typeface="Calibri" panose="020F0502020204030204" pitchFamily="34" charset="0"/>
              </a:rPr>
              <a:t> </a:t>
            </a:r>
            <a:r>
              <a:rPr lang="it-IT" sz="1000" b="0" i="0" u="none" strike="noStrike" dirty="0" err="1">
                <a:solidFill>
                  <a:srgbClr val="212121"/>
                </a:solidFill>
                <a:effectLst/>
                <a:latin typeface="Calibri" panose="020F0502020204030204" pitchFamily="34" charset="0"/>
                <a:cs typeface="Calibri" panose="020F0502020204030204" pitchFamily="34" charset="0"/>
              </a:rPr>
              <a:t>Dis</a:t>
            </a:r>
            <a:r>
              <a:rPr lang="it-IT" sz="1000" b="0" i="0" u="none" strike="noStrike" dirty="0">
                <a:solidFill>
                  <a:srgbClr val="212121"/>
                </a:solidFill>
                <a:effectLst/>
                <a:latin typeface="Calibri" panose="020F0502020204030204" pitchFamily="34" charset="0"/>
                <a:cs typeface="Calibri" panose="020F0502020204030204" pitchFamily="34" charset="0"/>
              </a:rPr>
              <a:t>. 2025 </a:t>
            </a:r>
            <a:endParaRPr lang="en-US" sz="1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751222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15614-7667-002E-F163-B3866E160EF5}"/>
            </a:ext>
          </a:extLst>
        </p:cNvPr>
        <p:cNvGrpSpPr/>
        <p:nvPr/>
      </p:nvGrpSpPr>
      <p:grpSpPr>
        <a:xfrm>
          <a:off x="0" y="0"/>
          <a:ext cx="0" cy="0"/>
          <a:chOff x="0" y="0"/>
          <a:chExt cx="0" cy="0"/>
        </a:xfrm>
      </p:grpSpPr>
      <p:pic>
        <p:nvPicPr>
          <p:cNvPr id="3" name="Immagine 2">
            <a:extLst>
              <a:ext uri="{FF2B5EF4-FFF2-40B4-BE49-F238E27FC236}">
                <a16:creationId xmlns:a16="http://schemas.microsoft.com/office/drawing/2014/main" id="{D6FE6906-4B92-40D5-F04A-C354FDDD6863}"/>
              </a:ext>
            </a:extLst>
          </p:cNvPr>
          <p:cNvPicPr>
            <a:picLocks noChangeAspect="1"/>
          </p:cNvPicPr>
          <p:nvPr/>
        </p:nvPicPr>
        <p:blipFill>
          <a:blip r:embed="rId2"/>
          <a:stretch>
            <a:fillRect/>
          </a:stretch>
        </p:blipFill>
        <p:spPr>
          <a:xfrm>
            <a:off x="1089932" y="2038015"/>
            <a:ext cx="10116879" cy="2397210"/>
          </a:xfrm>
          <a:prstGeom prst="rect">
            <a:avLst/>
          </a:prstGeom>
        </p:spPr>
      </p:pic>
      <p:sp>
        <p:nvSpPr>
          <p:cNvPr id="5" name="Ovale 4">
            <a:extLst>
              <a:ext uri="{FF2B5EF4-FFF2-40B4-BE49-F238E27FC236}">
                <a16:creationId xmlns:a16="http://schemas.microsoft.com/office/drawing/2014/main" id="{D3A89414-1DC0-D40F-4C3B-A4605D6224D5}"/>
              </a:ext>
            </a:extLst>
          </p:cNvPr>
          <p:cNvSpPr/>
          <p:nvPr/>
        </p:nvSpPr>
        <p:spPr>
          <a:xfrm>
            <a:off x="4182432" y="3122261"/>
            <a:ext cx="3138177" cy="1579910"/>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Rettangolo 5">
            <a:extLst>
              <a:ext uri="{FF2B5EF4-FFF2-40B4-BE49-F238E27FC236}">
                <a16:creationId xmlns:a16="http://schemas.microsoft.com/office/drawing/2014/main" id="{835DE26E-2551-E2F3-F746-67E689200940}"/>
              </a:ext>
            </a:extLst>
          </p:cNvPr>
          <p:cNvSpPr/>
          <p:nvPr/>
        </p:nvSpPr>
        <p:spPr>
          <a:xfrm>
            <a:off x="7699356" y="3122261"/>
            <a:ext cx="3138177" cy="541064"/>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CasellaDiTesto 6">
            <a:extLst>
              <a:ext uri="{FF2B5EF4-FFF2-40B4-BE49-F238E27FC236}">
                <a16:creationId xmlns:a16="http://schemas.microsoft.com/office/drawing/2014/main" id="{677E4E03-CB55-8C57-AB82-F499FE77E787}"/>
              </a:ext>
            </a:extLst>
          </p:cNvPr>
          <p:cNvSpPr txBox="1"/>
          <p:nvPr/>
        </p:nvSpPr>
        <p:spPr>
          <a:xfrm>
            <a:off x="151498" y="6584252"/>
            <a:ext cx="11795219" cy="246221"/>
          </a:xfrm>
          <a:prstGeom prst="rect">
            <a:avLst/>
          </a:prstGeom>
          <a:noFill/>
        </p:spPr>
        <p:txBody>
          <a:bodyPr wrap="square">
            <a:spAutoFit/>
          </a:bodyPr>
          <a:lstStyle/>
          <a:p>
            <a:r>
              <a:rPr lang="it-IT" sz="1000" b="0" i="0" u="none" strike="noStrike" dirty="0">
                <a:solidFill>
                  <a:srgbClr val="212121"/>
                </a:solidFill>
                <a:effectLst/>
                <a:latin typeface="Calibri" panose="020F0502020204030204" pitchFamily="34" charset="0"/>
                <a:cs typeface="Calibri" panose="020F0502020204030204" pitchFamily="34" charset="0"/>
              </a:rPr>
              <a:t>Sarnelli G</a:t>
            </a:r>
            <a:r>
              <a:rPr lang="it-IT" sz="1000" dirty="0">
                <a:solidFill>
                  <a:srgbClr val="212121"/>
                </a:solidFill>
                <a:latin typeface="Calibri" panose="020F0502020204030204" pitchFamily="34" charset="0"/>
                <a:cs typeface="Calibri" panose="020F0502020204030204" pitchFamily="34" charset="0"/>
              </a:rPr>
              <a:t> &amp; Pesce M.  Et al.  </a:t>
            </a:r>
            <a:r>
              <a:rPr lang="it-IT" sz="1000" b="0" i="0" u="none" strike="noStrike" dirty="0" err="1">
                <a:solidFill>
                  <a:srgbClr val="212121"/>
                </a:solidFill>
                <a:effectLst/>
                <a:latin typeface="Calibri" panose="020F0502020204030204" pitchFamily="34" charset="0"/>
                <a:cs typeface="Calibri" panose="020F0502020204030204" pitchFamily="34" charset="0"/>
              </a:rPr>
              <a:t>Italian</a:t>
            </a:r>
            <a:r>
              <a:rPr lang="it-IT" sz="1000" b="0" i="0" u="none" strike="noStrike" dirty="0">
                <a:solidFill>
                  <a:srgbClr val="212121"/>
                </a:solidFill>
                <a:effectLst/>
                <a:latin typeface="Calibri" panose="020F0502020204030204" pitchFamily="34" charset="0"/>
                <a:cs typeface="Calibri" panose="020F0502020204030204" pitchFamily="34" charset="0"/>
              </a:rPr>
              <a:t> </a:t>
            </a:r>
            <a:r>
              <a:rPr lang="it-IT" sz="1000" b="0" i="0" u="none" strike="noStrike" dirty="0" err="1">
                <a:solidFill>
                  <a:srgbClr val="212121"/>
                </a:solidFill>
                <a:effectLst/>
                <a:latin typeface="Calibri" panose="020F0502020204030204" pitchFamily="34" charset="0"/>
                <a:cs typeface="Calibri" panose="020F0502020204030204" pitchFamily="34" charset="0"/>
              </a:rPr>
              <a:t>guidelines</a:t>
            </a:r>
            <a:r>
              <a:rPr lang="it-IT" sz="1000" b="0" i="0" u="none" strike="noStrike" dirty="0">
                <a:solidFill>
                  <a:srgbClr val="212121"/>
                </a:solidFill>
                <a:effectLst/>
                <a:latin typeface="Calibri" panose="020F0502020204030204" pitchFamily="34" charset="0"/>
                <a:cs typeface="Calibri" panose="020F0502020204030204" pitchFamily="34" charset="0"/>
              </a:rPr>
              <a:t> for the </a:t>
            </a:r>
            <a:r>
              <a:rPr lang="it-IT" sz="1000" b="0" i="0" u="none" strike="noStrike" dirty="0" err="1">
                <a:solidFill>
                  <a:srgbClr val="212121"/>
                </a:solidFill>
                <a:effectLst/>
                <a:latin typeface="Calibri" panose="020F0502020204030204" pitchFamily="34" charset="0"/>
                <a:cs typeface="Calibri" panose="020F0502020204030204" pitchFamily="34" charset="0"/>
              </a:rPr>
              <a:t>diagnosis</a:t>
            </a:r>
            <a:r>
              <a:rPr lang="it-IT" sz="1000" b="0" i="0" u="none" strike="noStrike" dirty="0">
                <a:solidFill>
                  <a:srgbClr val="212121"/>
                </a:solidFill>
                <a:effectLst/>
                <a:latin typeface="Calibri" panose="020F0502020204030204" pitchFamily="34" charset="0"/>
                <a:cs typeface="Calibri" panose="020F0502020204030204" pitchFamily="34" charset="0"/>
              </a:rPr>
              <a:t> and treatment of </a:t>
            </a:r>
            <a:r>
              <a:rPr lang="it-IT" sz="1000" b="0" i="0" u="none" strike="noStrike" dirty="0" err="1">
                <a:solidFill>
                  <a:srgbClr val="212121"/>
                </a:solidFill>
                <a:effectLst/>
                <a:latin typeface="Calibri" panose="020F0502020204030204" pitchFamily="34" charset="0"/>
                <a:cs typeface="Calibri" panose="020F0502020204030204" pitchFamily="34" charset="0"/>
              </a:rPr>
              <a:t>functional</a:t>
            </a:r>
            <a:r>
              <a:rPr lang="it-IT" sz="1000" b="0" i="0" u="none" strike="noStrike" dirty="0">
                <a:solidFill>
                  <a:srgbClr val="212121"/>
                </a:solidFill>
                <a:effectLst/>
                <a:latin typeface="Calibri" panose="020F0502020204030204" pitchFamily="34" charset="0"/>
                <a:cs typeface="Calibri" panose="020F0502020204030204" pitchFamily="34" charset="0"/>
              </a:rPr>
              <a:t> </a:t>
            </a:r>
            <a:r>
              <a:rPr lang="it-IT" sz="1000" b="0" i="0" u="none" strike="noStrike" dirty="0" err="1">
                <a:solidFill>
                  <a:srgbClr val="212121"/>
                </a:solidFill>
                <a:effectLst/>
                <a:latin typeface="Calibri" panose="020F0502020204030204" pitchFamily="34" charset="0"/>
                <a:cs typeface="Calibri" panose="020F0502020204030204" pitchFamily="34" charset="0"/>
              </a:rPr>
              <a:t>dyspepsia</a:t>
            </a:r>
            <a:r>
              <a:rPr lang="it-IT" sz="1000" b="0" i="0" u="none" strike="noStrike" dirty="0">
                <a:solidFill>
                  <a:srgbClr val="212121"/>
                </a:solidFill>
                <a:effectLst/>
                <a:latin typeface="Calibri" panose="020F0502020204030204" pitchFamily="34" charset="0"/>
                <a:cs typeface="Calibri" panose="020F0502020204030204" pitchFamily="34" charset="0"/>
              </a:rPr>
              <a:t> - joint consensus from the </a:t>
            </a:r>
            <a:r>
              <a:rPr lang="it-IT" sz="1000" b="0" i="0" u="none" strike="noStrike" dirty="0" err="1">
                <a:solidFill>
                  <a:srgbClr val="212121"/>
                </a:solidFill>
                <a:effectLst/>
                <a:latin typeface="Calibri" panose="020F0502020204030204" pitchFamily="34" charset="0"/>
                <a:cs typeface="Calibri" panose="020F0502020204030204" pitchFamily="34" charset="0"/>
              </a:rPr>
              <a:t>Italian</a:t>
            </a:r>
            <a:r>
              <a:rPr lang="it-IT" sz="1000" b="0" i="0" u="none" strike="noStrike" dirty="0">
                <a:solidFill>
                  <a:srgbClr val="212121"/>
                </a:solidFill>
                <a:effectLst/>
                <a:latin typeface="Calibri" panose="020F0502020204030204" pitchFamily="34" charset="0"/>
                <a:cs typeface="Calibri" panose="020F0502020204030204" pitchFamily="34" charset="0"/>
              </a:rPr>
              <a:t> societies of </a:t>
            </a:r>
            <a:r>
              <a:rPr lang="it-IT" sz="1000" b="0" i="0" u="none" strike="noStrike" dirty="0" err="1">
                <a:solidFill>
                  <a:srgbClr val="212121"/>
                </a:solidFill>
                <a:effectLst/>
                <a:latin typeface="Calibri" panose="020F0502020204030204" pitchFamily="34" charset="0"/>
                <a:cs typeface="Calibri" panose="020F0502020204030204" pitchFamily="34" charset="0"/>
              </a:rPr>
              <a:t>gastroenterology</a:t>
            </a:r>
            <a:r>
              <a:rPr lang="it-IT" sz="1000" b="0" i="0" u="none" strike="noStrike" dirty="0">
                <a:solidFill>
                  <a:srgbClr val="212121"/>
                </a:solidFill>
                <a:effectLst/>
                <a:latin typeface="Calibri" panose="020F0502020204030204" pitchFamily="34" charset="0"/>
                <a:cs typeface="Calibri" panose="020F0502020204030204" pitchFamily="34" charset="0"/>
              </a:rPr>
              <a:t> and </a:t>
            </a:r>
            <a:r>
              <a:rPr lang="it-IT" sz="1000" b="0" i="0" u="none" strike="noStrike" dirty="0" err="1">
                <a:solidFill>
                  <a:srgbClr val="212121"/>
                </a:solidFill>
                <a:effectLst/>
                <a:latin typeface="Calibri" panose="020F0502020204030204" pitchFamily="34" charset="0"/>
                <a:cs typeface="Calibri" panose="020F0502020204030204" pitchFamily="34" charset="0"/>
              </a:rPr>
              <a:t>endoscopy</a:t>
            </a:r>
            <a:r>
              <a:rPr lang="it-IT" sz="1000" b="0" i="0" u="none" strike="noStrike" dirty="0">
                <a:solidFill>
                  <a:srgbClr val="212121"/>
                </a:solidFill>
                <a:effectLst/>
                <a:latin typeface="Calibri" panose="020F0502020204030204" pitchFamily="34" charset="0"/>
                <a:cs typeface="Calibri" panose="020F0502020204030204" pitchFamily="34" charset="0"/>
              </a:rPr>
              <a:t> (SIGE),. </a:t>
            </a:r>
            <a:r>
              <a:rPr lang="it-IT" sz="1000" b="0" i="0" u="none" strike="noStrike" dirty="0" err="1">
                <a:solidFill>
                  <a:srgbClr val="212121"/>
                </a:solidFill>
                <a:effectLst/>
                <a:latin typeface="Calibri" panose="020F0502020204030204" pitchFamily="34" charset="0"/>
                <a:cs typeface="Calibri" panose="020F0502020204030204" pitchFamily="34" charset="0"/>
              </a:rPr>
              <a:t>Dig</a:t>
            </a:r>
            <a:r>
              <a:rPr lang="it-IT" sz="1000" b="0" i="0" u="none" strike="noStrike" dirty="0">
                <a:solidFill>
                  <a:srgbClr val="212121"/>
                </a:solidFill>
                <a:effectLst/>
                <a:latin typeface="Calibri" panose="020F0502020204030204" pitchFamily="34" charset="0"/>
                <a:cs typeface="Calibri" panose="020F0502020204030204" pitchFamily="34" charset="0"/>
              </a:rPr>
              <a:t> </a:t>
            </a:r>
            <a:r>
              <a:rPr lang="it-IT" sz="1000" b="0" i="0" u="none" strike="noStrike" dirty="0" err="1">
                <a:solidFill>
                  <a:srgbClr val="212121"/>
                </a:solidFill>
                <a:effectLst/>
                <a:latin typeface="Calibri" panose="020F0502020204030204" pitchFamily="34" charset="0"/>
                <a:cs typeface="Calibri" panose="020F0502020204030204" pitchFamily="34" charset="0"/>
              </a:rPr>
              <a:t>Liver</a:t>
            </a:r>
            <a:r>
              <a:rPr lang="it-IT" sz="1000" b="0" i="0" u="none" strike="noStrike" dirty="0">
                <a:solidFill>
                  <a:srgbClr val="212121"/>
                </a:solidFill>
                <a:effectLst/>
                <a:latin typeface="Calibri" panose="020F0502020204030204" pitchFamily="34" charset="0"/>
                <a:cs typeface="Calibri" panose="020F0502020204030204" pitchFamily="34" charset="0"/>
              </a:rPr>
              <a:t> </a:t>
            </a:r>
            <a:r>
              <a:rPr lang="it-IT" sz="1000" b="0" i="0" u="none" strike="noStrike" dirty="0" err="1">
                <a:solidFill>
                  <a:srgbClr val="212121"/>
                </a:solidFill>
                <a:effectLst/>
                <a:latin typeface="Calibri" panose="020F0502020204030204" pitchFamily="34" charset="0"/>
                <a:cs typeface="Calibri" panose="020F0502020204030204" pitchFamily="34" charset="0"/>
              </a:rPr>
              <a:t>Dis</a:t>
            </a:r>
            <a:r>
              <a:rPr lang="it-IT" sz="1000" b="0" i="0" u="none" strike="noStrike" dirty="0">
                <a:solidFill>
                  <a:srgbClr val="212121"/>
                </a:solidFill>
                <a:effectLst/>
                <a:latin typeface="Calibri" panose="020F0502020204030204" pitchFamily="34" charset="0"/>
                <a:cs typeface="Calibri" panose="020F0502020204030204" pitchFamily="34" charset="0"/>
              </a:rPr>
              <a:t>. 2025 </a:t>
            </a:r>
            <a:endParaRPr lang="en-US" sz="1000" dirty="0">
              <a:latin typeface="Calibri" panose="020F0502020204030204" pitchFamily="34" charset="0"/>
              <a:cs typeface="Calibri" panose="020F0502020204030204" pitchFamily="34" charset="0"/>
            </a:endParaRPr>
          </a:p>
        </p:txBody>
      </p:sp>
      <p:sp>
        <p:nvSpPr>
          <p:cNvPr id="2" name="CasellaDiTesto 1">
            <a:extLst>
              <a:ext uri="{FF2B5EF4-FFF2-40B4-BE49-F238E27FC236}">
                <a16:creationId xmlns:a16="http://schemas.microsoft.com/office/drawing/2014/main" id="{46A7AB8D-5315-D1E0-1BA7-F5FEAA4F13EA}"/>
              </a:ext>
            </a:extLst>
          </p:cNvPr>
          <p:cNvSpPr txBox="1"/>
          <p:nvPr/>
        </p:nvSpPr>
        <p:spPr>
          <a:xfrm>
            <a:off x="2338727" y="5222240"/>
            <a:ext cx="7772835" cy="646331"/>
          </a:xfrm>
          <a:prstGeom prst="rect">
            <a:avLst/>
          </a:prstGeom>
          <a:noFill/>
        </p:spPr>
        <p:txBody>
          <a:bodyPr wrap="square">
            <a:spAutoFit/>
          </a:bodyPr>
          <a:lstStyle/>
          <a:p>
            <a:r>
              <a:rPr lang="en-US" b="0" i="0" dirty="0">
                <a:solidFill>
                  <a:schemeClr val="tx2"/>
                </a:solidFill>
                <a:effectLst/>
                <a:latin typeface="ElsevierGulliver"/>
              </a:rPr>
              <a:t>Data of 23 studies with a total of 53,392 patients were included. UGI indications were overall inappropriate in </a:t>
            </a:r>
            <a:r>
              <a:rPr lang="en-US" b="1" i="0" dirty="0">
                <a:solidFill>
                  <a:schemeClr val="tx2"/>
                </a:solidFill>
                <a:effectLst/>
                <a:latin typeface="ElsevierGulliver"/>
              </a:rPr>
              <a:t>21.7%</a:t>
            </a:r>
            <a:r>
              <a:rPr lang="en-US" b="0" i="0" dirty="0">
                <a:solidFill>
                  <a:schemeClr val="tx2"/>
                </a:solidFill>
                <a:effectLst/>
                <a:latin typeface="ElsevierGulliver"/>
              </a:rPr>
              <a:t> (95% CI = 21.4–22.1) of the patients. </a:t>
            </a:r>
            <a:endParaRPr lang="it-IT" dirty="0">
              <a:solidFill>
                <a:schemeClr val="tx2"/>
              </a:solidFill>
            </a:endParaRPr>
          </a:p>
        </p:txBody>
      </p:sp>
      <p:pic>
        <p:nvPicPr>
          <p:cNvPr id="4" name="Immagine 3">
            <a:extLst>
              <a:ext uri="{FF2B5EF4-FFF2-40B4-BE49-F238E27FC236}">
                <a16:creationId xmlns:a16="http://schemas.microsoft.com/office/drawing/2014/main" id="{3A6EF62E-FE2A-957B-BABD-E7042831D0C1}"/>
              </a:ext>
            </a:extLst>
          </p:cNvPr>
          <p:cNvPicPr>
            <a:picLocks noChangeAspect="1"/>
          </p:cNvPicPr>
          <p:nvPr/>
        </p:nvPicPr>
        <p:blipFill>
          <a:blip r:embed="rId3"/>
          <a:srcRect r="26186" b="90941"/>
          <a:stretch>
            <a:fillRect/>
          </a:stretch>
        </p:blipFill>
        <p:spPr>
          <a:xfrm>
            <a:off x="7050643" y="6053886"/>
            <a:ext cx="5008450" cy="463872"/>
          </a:xfrm>
          <a:prstGeom prst="rect">
            <a:avLst/>
          </a:prstGeom>
        </p:spPr>
      </p:pic>
    </p:spTree>
    <p:extLst>
      <p:ext uri="{BB962C8B-B14F-4D97-AF65-F5344CB8AC3E}">
        <p14:creationId xmlns:p14="http://schemas.microsoft.com/office/powerpoint/2010/main" val="3987156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EFB6F-B989-E486-01B7-24671C8FD236}"/>
            </a:ext>
          </a:extLst>
        </p:cNvPr>
        <p:cNvGrpSpPr/>
        <p:nvPr/>
      </p:nvGrpSpPr>
      <p:grpSpPr>
        <a:xfrm>
          <a:off x="0" y="0"/>
          <a:ext cx="0" cy="0"/>
          <a:chOff x="0" y="0"/>
          <a:chExt cx="0" cy="0"/>
        </a:xfrm>
      </p:grpSpPr>
      <p:pic>
        <p:nvPicPr>
          <p:cNvPr id="3" name="Immagine 2">
            <a:extLst>
              <a:ext uri="{FF2B5EF4-FFF2-40B4-BE49-F238E27FC236}">
                <a16:creationId xmlns:a16="http://schemas.microsoft.com/office/drawing/2014/main" id="{24BAACA7-78FB-1D6F-7016-46BAB69210B7}"/>
              </a:ext>
            </a:extLst>
          </p:cNvPr>
          <p:cNvPicPr>
            <a:picLocks noChangeAspect="1"/>
          </p:cNvPicPr>
          <p:nvPr/>
        </p:nvPicPr>
        <p:blipFill>
          <a:blip r:embed="rId3"/>
          <a:stretch>
            <a:fillRect/>
          </a:stretch>
        </p:blipFill>
        <p:spPr>
          <a:xfrm>
            <a:off x="1235006" y="1817101"/>
            <a:ext cx="9688033" cy="3734161"/>
          </a:xfrm>
          <a:prstGeom prst="rect">
            <a:avLst/>
          </a:prstGeom>
        </p:spPr>
      </p:pic>
      <p:sp>
        <p:nvSpPr>
          <p:cNvPr id="4" name="Rettangolo 3">
            <a:extLst>
              <a:ext uri="{FF2B5EF4-FFF2-40B4-BE49-F238E27FC236}">
                <a16:creationId xmlns:a16="http://schemas.microsoft.com/office/drawing/2014/main" id="{C8388624-AD4F-2A6E-9E0C-9F6EF8133FDD}"/>
              </a:ext>
            </a:extLst>
          </p:cNvPr>
          <p:cNvSpPr/>
          <p:nvPr/>
        </p:nvSpPr>
        <p:spPr>
          <a:xfrm>
            <a:off x="5821855" y="4231130"/>
            <a:ext cx="2267063" cy="243479"/>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5" name="Picture 2">
            <a:extLst>
              <a:ext uri="{FF2B5EF4-FFF2-40B4-BE49-F238E27FC236}">
                <a16:creationId xmlns:a16="http://schemas.microsoft.com/office/drawing/2014/main" id="{59313BFA-4C07-7F05-0B5B-E720CCDC49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01" y="1455465"/>
            <a:ext cx="6040088" cy="3617020"/>
          </a:xfrm>
          <a:prstGeom prst="rect">
            <a:avLst/>
          </a:prstGeom>
          <a:noFill/>
          <a:extLst>
            <a:ext uri="{909E8E84-426E-40DD-AFC4-6F175D3DCCD1}">
              <a14:hiddenFill xmlns:a14="http://schemas.microsoft.com/office/drawing/2010/main">
                <a:solidFill>
                  <a:srgbClr val="FFFFFF"/>
                </a:solidFill>
              </a14:hiddenFill>
            </a:ext>
          </a:extLst>
        </p:spPr>
      </p:pic>
      <p:pic>
        <p:nvPicPr>
          <p:cNvPr id="7" name="Immagine 6">
            <a:extLst>
              <a:ext uri="{FF2B5EF4-FFF2-40B4-BE49-F238E27FC236}">
                <a16:creationId xmlns:a16="http://schemas.microsoft.com/office/drawing/2014/main" id="{C6C984F9-65C1-AC69-C88A-E5D298900529}"/>
              </a:ext>
            </a:extLst>
          </p:cNvPr>
          <p:cNvPicPr>
            <a:picLocks noChangeAspect="1"/>
          </p:cNvPicPr>
          <p:nvPr/>
        </p:nvPicPr>
        <p:blipFill>
          <a:blip r:embed="rId5"/>
          <a:stretch>
            <a:fillRect/>
          </a:stretch>
        </p:blipFill>
        <p:spPr>
          <a:xfrm>
            <a:off x="62902" y="5082110"/>
            <a:ext cx="6040088" cy="755982"/>
          </a:xfrm>
          <a:prstGeom prst="rect">
            <a:avLst/>
          </a:prstGeom>
        </p:spPr>
      </p:pic>
      <p:pic>
        <p:nvPicPr>
          <p:cNvPr id="4098" name="Picture 2">
            <a:extLst>
              <a:ext uri="{FF2B5EF4-FFF2-40B4-BE49-F238E27FC236}">
                <a16:creationId xmlns:a16="http://schemas.microsoft.com/office/drawing/2014/main" id="{E33047B6-B80C-5431-A7D6-26E67B932F8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02989" y="1461033"/>
            <a:ext cx="6069682" cy="3617019"/>
          </a:xfrm>
          <a:prstGeom prst="rect">
            <a:avLst/>
          </a:prstGeom>
          <a:noFill/>
          <a:extLst>
            <a:ext uri="{909E8E84-426E-40DD-AFC4-6F175D3DCCD1}">
              <a14:hiddenFill xmlns:a14="http://schemas.microsoft.com/office/drawing/2010/main">
                <a:solidFill>
                  <a:srgbClr val="FFFFFF"/>
                </a:solidFill>
              </a14:hiddenFill>
            </a:ext>
          </a:extLst>
        </p:spPr>
      </p:pic>
      <p:pic>
        <p:nvPicPr>
          <p:cNvPr id="9" name="Immagine 8">
            <a:extLst>
              <a:ext uri="{FF2B5EF4-FFF2-40B4-BE49-F238E27FC236}">
                <a16:creationId xmlns:a16="http://schemas.microsoft.com/office/drawing/2014/main" id="{A1DDE26E-A40C-9173-C735-226D9DCC816E}"/>
              </a:ext>
            </a:extLst>
          </p:cNvPr>
          <p:cNvPicPr>
            <a:picLocks noChangeAspect="1"/>
          </p:cNvPicPr>
          <p:nvPr/>
        </p:nvPicPr>
        <p:blipFill>
          <a:blip r:embed="rId7"/>
          <a:stretch>
            <a:fillRect/>
          </a:stretch>
        </p:blipFill>
        <p:spPr>
          <a:xfrm>
            <a:off x="6079022" y="5077353"/>
            <a:ext cx="6040088" cy="765496"/>
          </a:xfrm>
          <a:prstGeom prst="rect">
            <a:avLst/>
          </a:prstGeom>
        </p:spPr>
      </p:pic>
      <p:sp>
        <p:nvSpPr>
          <p:cNvPr id="11" name="CasellaDiTesto 10">
            <a:extLst>
              <a:ext uri="{FF2B5EF4-FFF2-40B4-BE49-F238E27FC236}">
                <a16:creationId xmlns:a16="http://schemas.microsoft.com/office/drawing/2014/main" id="{FB5AAF0C-6128-C33A-56D7-8A2386EAD95A}"/>
              </a:ext>
            </a:extLst>
          </p:cNvPr>
          <p:cNvSpPr txBox="1"/>
          <p:nvPr/>
        </p:nvSpPr>
        <p:spPr>
          <a:xfrm>
            <a:off x="3082945" y="6552540"/>
            <a:ext cx="11581493" cy="246221"/>
          </a:xfrm>
          <a:prstGeom prst="rect">
            <a:avLst/>
          </a:prstGeom>
          <a:noFill/>
        </p:spPr>
        <p:txBody>
          <a:bodyPr wrap="square">
            <a:spAutoFit/>
          </a:bodyPr>
          <a:lstStyle/>
          <a:p>
            <a:r>
              <a:rPr lang="en-US" sz="1000" b="0" i="0" dirty="0">
                <a:solidFill>
                  <a:srgbClr val="333333"/>
                </a:solidFill>
                <a:effectLst/>
                <a:latin typeface="Guardian TextSans Web"/>
              </a:rPr>
              <a:t>Rolfe A, Burton C. Reassurance After Diagnostic Testing With a Low Pretest Probability of Serious Disease: Systematic Review and Meta-analysis. </a:t>
            </a:r>
            <a:r>
              <a:rPr lang="en-US" sz="1000" b="0" i="1" dirty="0">
                <a:solidFill>
                  <a:srgbClr val="333333"/>
                </a:solidFill>
                <a:effectLst/>
                <a:latin typeface="Guardian TextSans Web"/>
              </a:rPr>
              <a:t>JAMA Intern Med.</a:t>
            </a:r>
            <a:r>
              <a:rPr lang="en-US" sz="1000" b="0" i="0" dirty="0">
                <a:solidFill>
                  <a:srgbClr val="333333"/>
                </a:solidFill>
                <a:effectLst/>
                <a:latin typeface="Guardian TextSans Web"/>
              </a:rPr>
              <a:t> 2013</a:t>
            </a:r>
            <a:endParaRPr lang="it-IT" sz="1000" dirty="0"/>
          </a:p>
        </p:txBody>
      </p:sp>
      <p:cxnSp>
        <p:nvCxnSpPr>
          <p:cNvPr id="13" name="Connettore diritto 12">
            <a:extLst>
              <a:ext uri="{FF2B5EF4-FFF2-40B4-BE49-F238E27FC236}">
                <a16:creationId xmlns:a16="http://schemas.microsoft.com/office/drawing/2014/main" id="{D5A56CE1-E478-EAE6-BAF8-D4002A4E353E}"/>
              </a:ext>
            </a:extLst>
          </p:cNvPr>
          <p:cNvCxnSpPr/>
          <p:nvPr/>
        </p:nvCxnSpPr>
        <p:spPr>
          <a:xfrm>
            <a:off x="3159820" y="5345723"/>
            <a:ext cx="773723"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Connettore diritto 13">
            <a:extLst>
              <a:ext uri="{FF2B5EF4-FFF2-40B4-BE49-F238E27FC236}">
                <a16:creationId xmlns:a16="http://schemas.microsoft.com/office/drawing/2014/main" id="{192ABD36-3ED1-A210-E94F-AFC2FAAD9195}"/>
              </a:ext>
            </a:extLst>
          </p:cNvPr>
          <p:cNvCxnSpPr/>
          <p:nvPr/>
        </p:nvCxnSpPr>
        <p:spPr>
          <a:xfrm>
            <a:off x="8192627" y="5276286"/>
            <a:ext cx="773723"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77544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CB1E42-9391-E383-90EA-96B8E462B3D5}"/>
            </a:ext>
          </a:extLst>
        </p:cNvPr>
        <p:cNvGrpSpPr/>
        <p:nvPr/>
      </p:nvGrpSpPr>
      <p:grpSpPr>
        <a:xfrm>
          <a:off x="0" y="0"/>
          <a:ext cx="0" cy="0"/>
          <a:chOff x="0" y="0"/>
          <a:chExt cx="0" cy="0"/>
        </a:xfrm>
      </p:grpSpPr>
      <p:pic>
        <p:nvPicPr>
          <p:cNvPr id="3" name="Immagine 2">
            <a:extLst>
              <a:ext uri="{FF2B5EF4-FFF2-40B4-BE49-F238E27FC236}">
                <a16:creationId xmlns:a16="http://schemas.microsoft.com/office/drawing/2014/main" id="{785DDD56-C0E1-0684-C0B0-1D3D2B9FB4A3}"/>
              </a:ext>
            </a:extLst>
          </p:cNvPr>
          <p:cNvPicPr>
            <a:picLocks noChangeAspect="1"/>
          </p:cNvPicPr>
          <p:nvPr/>
        </p:nvPicPr>
        <p:blipFill>
          <a:blip r:embed="rId3"/>
          <a:stretch>
            <a:fillRect/>
          </a:stretch>
        </p:blipFill>
        <p:spPr>
          <a:xfrm>
            <a:off x="9387458" y="242135"/>
            <a:ext cx="1029633" cy="374412"/>
          </a:xfrm>
          <a:prstGeom prst="rect">
            <a:avLst/>
          </a:prstGeom>
        </p:spPr>
      </p:pic>
      <p:pic>
        <p:nvPicPr>
          <p:cNvPr id="1026" name="Picture 2" descr="Small Changes, Big Impact: How Everyday Choices Can Help the Planet.">
            <a:extLst>
              <a:ext uri="{FF2B5EF4-FFF2-40B4-BE49-F238E27FC236}">
                <a16:creationId xmlns:a16="http://schemas.microsoft.com/office/drawing/2014/main" id="{F373717C-03C5-E58D-8DFD-DEFB472EDAD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17091" y="1192131"/>
            <a:ext cx="968134" cy="884403"/>
          </a:xfrm>
          <a:prstGeom prst="rect">
            <a:avLst/>
          </a:prstGeom>
          <a:noFill/>
          <a:extLst>
            <a:ext uri="{909E8E84-426E-40DD-AFC4-6F175D3DCCD1}">
              <a14:hiddenFill xmlns:a14="http://schemas.microsoft.com/office/drawing/2010/main">
                <a:solidFill>
                  <a:srgbClr val="FFFFFF"/>
                </a:solidFill>
              </a14:hiddenFill>
            </a:ext>
          </a:extLst>
        </p:spPr>
      </p:pic>
      <p:sp>
        <p:nvSpPr>
          <p:cNvPr id="7" name="CasellaDiTesto 6">
            <a:extLst>
              <a:ext uri="{FF2B5EF4-FFF2-40B4-BE49-F238E27FC236}">
                <a16:creationId xmlns:a16="http://schemas.microsoft.com/office/drawing/2014/main" id="{42882257-AE12-B79B-FD1D-ECFFCDCF27CB}"/>
              </a:ext>
            </a:extLst>
          </p:cNvPr>
          <p:cNvSpPr txBox="1"/>
          <p:nvPr/>
        </p:nvSpPr>
        <p:spPr>
          <a:xfrm>
            <a:off x="10298272" y="6566024"/>
            <a:ext cx="2308543" cy="253916"/>
          </a:xfrm>
          <a:prstGeom prst="rect">
            <a:avLst/>
          </a:prstGeom>
          <a:noFill/>
        </p:spPr>
        <p:txBody>
          <a:bodyPr wrap="square" rtlCol="0">
            <a:spAutoFit/>
          </a:bodyPr>
          <a:lstStyle/>
          <a:p>
            <a:r>
              <a:rPr lang="it-IT" sz="1050" dirty="0">
                <a:solidFill>
                  <a:schemeClr val="tx2"/>
                </a:solidFill>
              </a:rPr>
              <a:t>Elli et al, GIE. 2024</a:t>
            </a:r>
          </a:p>
        </p:txBody>
      </p:sp>
      <p:pic>
        <p:nvPicPr>
          <p:cNvPr id="11" name="Immagine 10">
            <a:extLst>
              <a:ext uri="{FF2B5EF4-FFF2-40B4-BE49-F238E27FC236}">
                <a16:creationId xmlns:a16="http://schemas.microsoft.com/office/drawing/2014/main" id="{FDFE3D05-EC0D-9109-6C6A-1411A23D7F7F}"/>
              </a:ext>
            </a:extLst>
          </p:cNvPr>
          <p:cNvPicPr>
            <a:picLocks noChangeAspect="1"/>
          </p:cNvPicPr>
          <p:nvPr/>
        </p:nvPicPr>
        <p:blipFill>
          <a:blip r:embed="rId5"/>
          <a:srcRect b="7831"/>
          <a:stretch>
            <a:fillRect/>
          </a:stretch>
        </p:blipFill>
        <p:spPr>
          <a:xfrm>
            <a:off x="3352629" y="1423368"/>
            <a:ext cx="5768096" cy="4184591"/>
          </a:xfrm>
          <a:prstGeom prst="rect">
            <a:avLst/>
          </a:prstGeom>
        </p:spPr>
      </p:pic>
      <p:sp>
        <p:nvSpPr>
          <p:cNvPr id="12" name="Rettangolo 11">
            <a:extLst>
              <a:ext uri="{FF2B5EF4-FFF2-40B4-BE49-F238E27FC236}">
                <a16:creationId xmlns:a16="http://schemas.microsoft.com/office/drawing/2014/main" id="{A1A225D5-EBC3-079F-5DA7-D68C2FE06182}"/>
              </a:ext>
            </a:extLst>
          </p:cNvPr>
          <p:cNvSpPr/>
          <p:nvPr/>
        </p:nvSpPr>
        <p:spPr>
          <a:xfrm>
            <a:off x="8083924" y="3853591"/>
            <a:ext cx="504056" cy="864096"/>
          </a:xfrm>
          <a:prstGeom prst="rect">
            <a:avLst/>
          </a:prstGeom>
          <a:noFill/>
          <a:ln w="9525"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it-IT"/>
          </a:p>
        </p:txBody>
      </p:sp>
      <p:sp>
        <p:nvSpPr>
          <p:cNvPr id="13" name="CasellaDiTesto 12">
            <a:extLst>
              <a:ext uri="{FF2B5EF4-FFF2-40B4-BE49-F238E27FC236}">
                <a16:creationId xmlns:a16="http://schemas.microsoft.com/office/drawing/2014/main" id="{0C1A3981-48D0-4315-F0E5-8A35320460C2}"/>
              </a:ext>
            </a:extLst>
          </p:cNvPr>
          <p:cNvSpPr txBox="1"/>
          <p:nvPr/>
        </p:nvSpPr>
        <p:spPr>
          <a:xfrm>
            <a:off x="113502" y="6575393"/>
            <a:ext cx="2952328" cy="253916"/>
          </a:xfrm>
          <a:prstGeom prst="rect">
            <a:avLst/>
          </a:prstGeom>
          <a:noFill/>
        </p:spPr>
        <p:txBody>
          <a:bodyPr wrap="square" rtlCol="0">
            <a:spAutoFit/>
          </a:bodyPr>
          <a:lstStyle/>
          <a:p>
            <a:r>
              <a:rPr lang="it-IT" sz="1050" dirty="0">
                <a:solidFill>
                  <a:schemeClr val="tx2"/>
                </a:solidFill>
              </a:rPr>
              <a:t>Pohl et al, </a:t>
            </a:r>
            <a:r>
              <a:rPr lang="it-IT" sz="1050" dirty="0" err="1">
                <a:solidFill>
                  <a:schemeClr val="tx2"/>
                </a:solidFill>
              </a:rPr>
              <a:t>Annals</a:t>
            </a:r>
            <a:r>
              <a:rPr lang="it-IT" sz="1050" dirty="0">
                <a:solidFill>
                  <a:schemeClr val="tx2"/>
                </a:solidFill>
              </a:rPr>
              <a:t> of </a:t>
            </a:r>
            <a:r>
              <a:rPr lang="it-IT" sz="1050" dirty="0" err="1">
                <a:solidFill>
                  <a:schemeClr val="tx2"/>
                </a:solidFill>
              </a:rPr>
              <a:t>internal</a:t>
            </a:r>
            <a:r>
              <a:rPr lang="it-IT" sz="1050" dirty="0">
                <a:solidFill>
                  <a:schemeClr val="tx2"/>
                </a:solidFill>
              </a:rPr>
              <a:t> medicine. 2024</a:t>
            </a:r>
          </a:p>
        </p:txBody>
      </p:sp>
      <p:sp>
        <p:nvSpPr>
          <p:cNvPr id="14" name="CasellaDiTesto 13">
            <a:extLst>
              <a:ext uri="{FF2B5EF4-FFF2-40B4-BE49-F238E27FC236}">
                <a16:creationId xmlns:a16="http://schemas.microsoft.com/office/drawing/2014/main" id="{6735B9C4-B485-2F29-A1A0-5B260B5EB7A0}"/>
              </a:ext>
            </a:extLst>
          </p:cNvPr>
          <p:cNvSpPr txBox="1"/>
          <p:nvPr/>
        </p:nvSpPr>
        <p:spPr>
          <a:xfrm>
            <a:off x="2308141" y="5611917"/>
            <a:ext cx="8280920" cy="954107"/>
          </a:xfrm>
          <a:prstGeom prst="rect">
            <a:avLst/>
          </a:prstGeom>
          <a:noFill/>
        </p:spPr>
        <p:txBody>
          <a:bodyPr wrap="square" rtlCol="0">
            <a:spAutoFit/>
          </a:bodyPr>
          <a:lstStyle/>
          <a:p>
            <a:pPr algn="ctr"/>
            <a:r>
              <a:rPr lang="it-IT" sz="1400" dirty="0">
                <a:solidFill>
                  <a:schemeClr val="tx2"/>
                </a:solidFill>
              </a:rPr>
              <a:t>In a large </a:t>
            </a:r>
            <a:r>
              <a:rPr lang="it-IT" sz="1400" dirty="0" err="1">
                <a:solidFill>
                  <a:schemeClr val="tx2"/>
                </a:solidFill>
              </a:rPr>
              <a:t>retrospective</a:t>
            </a:r>
            <a:r>
              <a:rPr lang="it-IT" sz="1400" dirty="0">
                <a:solidFill>
                  <a:schemeClr val="tx2"/>
                </a:solidFill>
              </a:rPr>
              <a:t> study </a:t>
            </a:r>
            <a:r>
              <a:rPr lang="it-IT" sz="1400" dirty="0" err="1">
                <a:solidFill>
                  <a:schemeClr val="tx2"/>
                </a:solidFill>
              </a:rPr>
              <a:t>involving</a:t>
            </a:r>
            <a:r>
              <a:rPr lang="it-IT" sz="1400" dirty="0">
                <a:solidFill>
                  <a:schemeClr val="tx2"/>
                </a:solidFill>
              </a:rPr>
              <a:t> 108 785 </a:t>
            </a:r>
            <a:r>
              <a:rPr lang="it-IT" sz="1400" dirty="0" err="1">
                <a:solidFill>
                  <a:schemeClr val="tx2"/>
                </a:solidFill>
              </a:rPr>
              <a:t>EGDs</a:t>
            </a:r>
            <a:r>
              <a:rPr lang="it-IT" sz="1400" dirty="0">
                <a:solidFill>
                  <a:schemeClr val="tx2"/>
                </a:solidFill>
              </a:rPr>
              <a:t>, </a:t>
            </a:r>
            <a:r>
              <a:rPr lang="en-US" sz="1400" dirty="0">
                <a:solidFill>
                  <a:schemeClr val="tx2"/>
                </a:solidFill>
              </a:rPr>
              <a:t>33% (</a:t>
            </a:r>
            <a:r>
              <a:rPr lang="en-US" sz="1400" i="1" dirty="0">
                <a:solidFill>
                  <a:schemeClr val="tx2"/>
                </a:solidFill>
              </a:rPr>
              <a:t>n</a:t>
            </a:r>
            <a:r>
              <a:rPr lang="en-US" sz="1400" dirty="0">
                <a:solidFill>
                  <a:schemeClr val="tx2"/>
                </a:solidFill>
              </a:rPr>
              <a:t> = 36 331) had at least 1 repeated EGD within 3 years. Of all patients with initial EGDs, 10% (</a:t>
            </a:r>
            <a:r>
              <a:rPr lang="en-US" sz="1400" i="1" dirty="0">
                <a:solidFill>
                  <a:schemeClr val="tx2"/>
                </a:solidFill>
              </a:rPr>
              <a:t>n</a:t>
            </a:r>
            <a:r>
              <a:rPr lang="en-US" sz="1400" dirty="0">
                <a:solidFill>
                  <a:schemeClr val="tx2"/>
                </a:solidFill>
              </a:rPr>
              <a:t> = 11 370) had an associated diagnosis suggesting a need for follow-up examination, whereas 61% (</a:t>
            </a:r>
            <a:r>
              <a:rPr lang="en-US" sz="1400" i="1" dirty="0">
                <a:solidFill>
                  <a:schemeClr val="tx2"/>
                </a:solidFill>
              </a:rPr>
              <a:t>n</a:t>
            </a:r>
            <a:r>
              <a:rPr lang="en-US" sz="1400" dirty="0">
                <a:solidFill>
                  <a:schemeClr val="tx2"/>
                </a:solidFill>
              </a:rPr>
              <a:t> = 66 307) did not.</a:t>
            </a:r>
          </a:p>
          <a:p>
            <a:pPr algn="ctr"/>
            <a:r>
              <a:rPr lang="en-US" sz="1400" b="1" dirty="0">
                <a:solidFill>
                  <a:schemeClr val="tx2"/>
                </a:solidFill>
              </a:rPr>
              <a:t> DGBIs were the most common cause for repeated inappropriate endoscopy.</a:t>
            </a:r>
            <a:endParaRPr lang="it-IT" sz="1400" b="1" dirty="0">
              <a:solidFill>
                <a:schemeClr val="tx2"/>
              </a:solidFill>
            </a:endParaRPr>
          </a:p>
        </p:txBody>
      </p:sp>
      <p:pic>
        <p:nvPicPr>
          <p:cNvPr id="6" name="Immagine 5">
            <a:extLst>
              <a:ext uri="{FF2B5EF4-FFF2-40B4-BE49-F238E27FC236}">
                <a16:creationId xmlns:a16="http://schemas.microsoft.com/office/drawing/2014/main" id="{3CAC5419-1FE6-5A7A-5C97-08D12E8F8E9F}"/>
              </a:ext>
            </a:extLst>
          </p:cNvPr>
          <p:cNvPicPr>
            <a:picLocks noChangeAspect="1"/>
          </p:cNvPicPr>
          <p:nvPr/>
        </p:nvPicPr>
        <p:blipFill>
          <a:blip r:embed="rId6"/>
          <a:stretch>
            <a:fillRect/>
          </a:stretch>
        </p:blipFill>
        <p:spPr>
          <a:xfrm>
            <a:off x="2383171" y="1876738"/>
            <a:ext cx="7425657" cy="3277849"/>
          </a:xfrm>
          <a:prstGeom prst="rect">
            <a:avLst/>
          </a:prstGeom>
        </p:spPr>
      </p:pic>
    </p:spTree>
    <p:extLst>
      <p:ext uri="{BB962C8B-B14F-4D97-AF65-F5344CB8AC3E}">
        <p14:creationId xmlns:p14="http://schemas.microsoft.com/office/powerpoint/2010/main" val="2455035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12"/>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1"/>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3887F0A0-903C-DAF3-4D0A-C7F66E6FB32B}"/>
              </a:ext>
            </a:extLst>
          </p:cNvPr>
          <p:cNvPicPr>
            <a:picLocks noChangeAspect="1"/>
          </p:cNvPicPr>
          <p:nvPr/>
        </p:nvPicPr>
        <p:blipFill>
          <a:blip r:embed="rId3"/>
          <a:stretch>
            <a:fillRect/>
          </a:stretch>
        </p:blipFill>
        <p:spPr>
          <a:xfrm>
            <a:off x="9387458" y="242135"/>
            <a:ext cx="1029633" cy="374412"/>
          </a:xfrm>
          <a:prstGeom prst="rect">
            <a:avLst/>
          </a:prstGeom>
        </p:spPr>
      </p:pic>
      <p:sp>
        <p:nvSpPr>
          <p:cNvPr id="5" name="Content Placeholder 2">
            <a:extLst>
              <a:ext uri="{FF2B5EF4-FFF2-40B4-BE49-F238E27FC236}">
                <a16:creationId xmlns:a16="http://schemas.microsoft.com/office/drawing/2014/main" id="{0D9CE324-2CF8-77B9-7C52-62BB008CCCA1}"/>
              </a:ext>
            </a:extLst>
          </p:cNvPr>
          <p:cNvSpPr>
            <a:spLocks noGrp="1"/>
          </p:cNvSpPr>
          <p:nvPr/>
        </p:nvSpPr>
        <p:spPr>
          <a:xfrm>
            <a:off x="328564" y="1217434"/>
            <a:ext cx="7573868" cy="144895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defRPr sz="2000" b="1"/>
            </a:pPr>
            <a:r>
              <a:rPr sz="2000" dirty="0"/>
              <a:t>Inputs</a:t>
            </a:r>
          </a:p>
          <a:p>
            <a:pPr lvl="1">
              <a:defRPr sz="1600"/>
            </a:pPr>
            <a:r>
              <a:rPr sz="1600" dirty="0"/>
              <a:t>Total endoscopies worldwide (2024): 191.1 million</a:t>
            </a:r>
          </a:p>
          <a:p>
            <a:pPr lvl="1">
              <a:defRPr sz="1600"/>
            </a:pPr>
            <a:r>
              <a:rPr sz="1600" dirty="0"/>
              <a:t>Gastroscopy share of all endoscopies: 33%</a:t>
            </a:r>
          </a:p>
          <a:p>
            <a:pPr lvl="1">
              <a:defRPr sz="1600"/>
            </a:pPr>
            <a:r>
              <a:rPr sz="1600" dirty="0"/>
              <a:t>Inappropriate gastroscopy rate: 15 per 1000 (1.5%)</a:t>
            </a:r>
          </a:p>
        </p:txBody>
      </p:sp>
      <p:pic>
        <p:nvPicPr>
          <p:cNvPr id="7" name="table">
            <a:extLst>
              <a:ext uri="{FF2B5EF4-FFF2-40B4-BE49-F238E27FC236}">
                <a16:creationId xmlns:a16="http://schemas.microsoft.com/office/drawing/2014/main" id="{AECA203F-FDCF-D8E5-A1AB-5FFD1A066EA1}"/>
              </a:ext>
            </a:extLst>
          </p:cNvPr>
          <p:cNvPicPr>
            <a:picLocks noChangeAspect="1"/>
          </p:cNvPicPr>
          <p:nvPr/>
        </p:nvPicPr>
        <p:blipFill>
          <a:blip r:embed="rId4"/>
          <a:stretch>
            <a:fillRect/>
          </a:stretch>
        </p:blipFill>
        <p:spPr>
          <a:xfrm>
            <a:off x="2326659" y="2901205"/>
            <a:ext cx="8412480" cy="2468880"/>
          </a:xfrm>
          <a:prstGeom prst="rect">
            <a:avLst/>
          </a:prstGeom>
        </p:spPr>
      </p:pic>
      <p:sp>
        <p:nvSpPr>
          <p:cNvPr id="9" name="CasellaDiTesto 8">
            <a:extLst>
              <a:ext uri="{FF2B5EF4-FFF2-40B4-BE49-F238E27FC236}">
                <a16:creationId xmlns:a16="http://schemas.microsoft.com/office/drawing/2014/main" id="{D9CF7064-6575-A813-3935-C3C1667B7D26}"/>
              </a:ext>
            </a:extLst>
          </p:cNvPr>
          <p:cNvSpPr txBox="1"/>
          <p:nvPr/>
        </p:nvSpPr>
        <p:spPr>
          <a:xfrm>
            <a:off x="411254" y="5390912"/>
            <a:ext cx="6157073" cy="1415772"/>
          </a:xfrm>
          <a:prstGeom prst="rect">
            <a:avLst/>
          </a:prstGeom>
          <a:noFill/>
        </p:spPr>
        <p:txBody>
          <a:bodyPr wrap="square">
            <a:spAutoFit/>
          </a:bodyPr>
          <a:lstStyle/>
          <a:p>
            <a:pPr>
              <a:defRPr sz="1800" b="1"/>
            </a:pPr>
            <a:r>
              <a:rPr lang="it-IT" sz="1600" dirty="0" err="1"/>
              <a:t>Formulas</a:t>
            </a:r>
            <a:endParaRPr lang="it-IT" sz="1600" dirty="0"/>
          </a:p>
          <a:p>
            <a:pPr lvl="1">
              <a:defRPr sz="1500"/>
            </a:pPr>
            <a:r>
              <a:rPr lang="it-IT" sz="1400" dirty="0"/>
              <a:t>• N_EGD = </a:t>
            </a:r>
            <a:r>
              <a:rPr lang="it-IT" sz="1400" dirty="0" err="1"/>
              <a:t>N_endoscopies</a:t>
            </a:r>
            <a:r>
              <a:rPr lang="it-IT" sz="1400" dirty="0"/>
              <a:t> × </a:t>
            </a:r>
            <a:r>
              <a:rPr lang="it-IT" sz="1400" dirty="0" err="1"/>
              <a:t>gastroscopy</a:t>
            </a:r>
            <a:r>
              <a:rPr lang="it-IT" sz="1400" dirty="0"/>
              <a:t> share</a:t>
            </a:r>
          </a:p>
          <a:p>
            <a:pPr lvl="1">
              <a:defRPr sz="1500"/>
            </a:pPr>
            <a:r>
              <a:rPr lang="it-IT" sz="1400" dirty="0"/>
              <a:t>• </a:t>
            </a:r>
            <a:r>
              <a:rPr lang="it-IT" sz="1400" dirty="0" err="1"/>
              <a:t>N_inapp</a:t>
            </a:r>
            <a:r>
              <a:rPr lang="it-IT" sz="1400" dirty="0"/>
              <a:t> = N_EGD × inappropriate rate</a:t>
            </a:r>
          </a:p>
          <a:p>
            <a:pPr lvl="1">
              <a:defRPr sz="1500"/>
            </a:pPr>
            <a:r>
              <a:rPr lang="it-IT" sz="1400" dirty="0"/>
              <a:t>• CO₂ </a:t>
            </a:r>
            <a:r>
              <a:rPr lang="it-IT" sz="1400" dirty="0" err="1"/>
              <a:t>spared</a:t>
            </a:r>
            <a:r>
              <a:rPr lang="it-IT" sz="1400" dirty="0"/>
              <a:t> (kg) = </a:t>
            </a:r>
            <a:r>
              <a:rPr lang="it-IT" sz="1400" dirty="0" err="1"/>
              <a:t>N_inapp</a:t>
            </a:r>
            <a:r>
              <a:rPr lang="it-IT" sz="1400" dirty="0"/>
              <a:t> × EF</a:t>
            </a:r>
          </a:p>
          <a:p>
            <a:pPr lvl="1">
              <a:defRPr sz="1500"/>
            </a:pPr>
            <a:r>
              <a:rPr lang="it-IT" sz="1400" dirty="0"/>
              <a:t>• Car‑km </a:t>
            </a:r>
            <a:r>
              <a:rPr lang="it-IT" sz="1400" dirty="0" err="1"/>
              <a:t>equivalent</a:t>
            </a:r>
            <a:r>
              <a:rPr lang="it-IT" sz="1400" dirty="0"/>
              <a:t> = CO₂ </a:t>
            </a:r>
            <a:r>
              <a:rPr lang="it-IT" sz="1400" dirty="0" err="1"/>
              <a:t>spared</a:t>
            </a:r>
            <a:r>
              <a:rPr lang="it-IT" sz="1400" dirty="0"/>
              <a:t> (kg) / (CF in kg/km)</a:t>
            </a:r>
          </a:p>
          <a:p>
            <a:pPr lvl="1">
              <a:defRPr sz="1500"/>
            </a:pPr>
            <a:r>
              <a:rPr lang="it-IT" sz="1400" dirty="0"/>
              <a:t>• Trips </a:t>
            </a:r>
            <a:r>
              <a:rPr lang="it-IT" sz="1400" dirty="0" err="1"/>
              <a:t>around</a:t>
            </a:r>
            <a:r>
              <a:rPr lang="it-IT" sz="1400" dirty="0"/>
              <a:t> Earth = Car‑km / 40,075 km</a:t>
            </a:r>
          </a:p>
        </p:txBody>
      </p:sp>
      <p:pic>
        <p:nvPicPr>
          <p:cNvPr id="10" name="Picture 2" descr="car traveling around the world travel element 24584474 PNG">
            <a:extLst>
              <a:ext uri="{FF2B5EF4-FFF2-40B4-BE49-F238E27FC236}">
                <a16:creationId xmlns:a16="http://schemas.microsoft.com/office/drawing/2014/main" id="{141188CB-6951-31F2-14C0-E0747399D57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518355" y="5480646"/>
            <a:ext cx="1241824" cy="1176981"/>
          </a:xfrm>
          <a:prstGeom prst="rect">
            <a:avLst/>
          </a:prstGeom>
          <a:noFill/>
          <a:extLst>
            <a:ext uri="{909E8E84-426E-40DD-AFC4-6F175D3DCCD1}">
              <a14:hiddenFill xmlns:a14="http://schemas.microsoft.com/office/drawing/2010/main">
                <a:solidFill>
                  <a:srgbClr val="FFFFFF"/>
                </a:solidFill>
              </a14:hiddenFill>
            </a:ext>
          </a:extLst>
        </p:spPr>
      </p:pic>
      <p:sp>
        <p:nvSpPr>
          <p:cNvPr id="12" name="CasellaDiTesto 11">
            <a:extLst>
              <a:ext uri="{FF2B5EF4-FFF2-40B4-BE49-F238E27FC236}">
                <a16:creationId xmlns:a16="http://schemas.microsoft.com/office/drawing/2014/main" id="{0D09DE3F-3D3D-C24C-A0D4-9384D13E0947}"/>
              </a:ext>
            </a:extLst>
          </p:cNvPr>
          <p:cNvSpPr txBox="1"/>
          <p:nvPr/>
        </p:nvSpPr>
        <p:spPr>
          <a:xfrm>
            <a:off x="5768322" y="1647403"/>
            <a:ext cx="6095114" cy="584775"/>
          </a:xfrm>
          <a:prstGeom prst="rect">
            <a:avLst/>
          </a:prstGeom>
          <a:noFill/>
        </p:spPr>
        <p:txBody>
          <a:bodyPr wrap="square">
            <a:spAutoFit/>
          </a:bodyPr>
          <a:lstStyle/>
          <a:p>
            <a:pPr marL="742950" marR="0" lvl="1" indent="-285750" algn="l" defTabSz="914400" rtl="0" eaLnBrk="1" fontAlgn="auto" latinLnBrk="0" hangingPunct="1">
              <a:lnSpc>
                <a:spcPct val="100000"/>
              </a:lnSpc>
              <a:spcBef>
                <a:spcPts val="0"/>
              </a:spcBef>
              <a:spcAft>
                <a:spcPts val="0"/>
              </a:spcAft>
              <a:buClrTx/>
              <a:buSzTx/>
              <a:buFontTx/>
              <a:buChar char="-"/>
              <a:tabLst/>
              <a:defRPr sz="1600"/>
            </a:pPr>
            <a:r>
              <a:rPr kumimoji="0" lang="it-IT" sz="1600" b="0" i="0" u="none" strike="noStrike" kern="1200" cap="none" spc="0" normalizeH="0" baseline="0" noProof="0" dirty="0" err="1">
                <a:ln>
                  <a:noFill/>
                </a:ln>
                <a:solidFill>
                  <a:prstClr val="black"/>
                </a:solidFill>
                <a:effectLst/>
                <a:uLnTx/>
                <a:uFillTx/>
                <a:latin typeface="Aptos" panose="02110004020202020204"/>
                <a:ea typeface="+mn-ea"/>
                <a:cs typeface="+mn-cs"/>
              </a:rPr>
              <a:t>Emission</a:t>
            </a:r>
            <a:r>
              <a:rPr kumimoji="0" lang="it-IT" sz="16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it-IT" sz="1600" b="0" i="0" u="none" strike="noStrike" kern="1200" cap="none" spc="0" normalizeH="0" baseline="0" noProof="0" dirty="0" err="1">
                <a:ln>
                  <a:noFill/>
                </a:ln>
                <a:solidFill>
                  <a:prstClr val="black"/>
                </a:solidFill>
                <a:effectLst/>
                <a:uLnTx/>
                <a:uFillTx/>
                <a:latin typeface="Aptos" panose="02110004020202020204"/>
                <a:ea typeface="+mn-ea"/>
                <a:cs typeface="+mn-cs"/>
              </a:rPr>
              <a:t>factor</a:t>
            </a:r>
            <a:r>
              <a:rPr kumimoji="0" lang="it-IT" sz="1600" b="0" i="0" u="none" strike="noStrike" kern="1200" cap="none" spc="0" normalizeH="0" baseline="0" noProof="0" dirty="0">
                <a:ln>
                  <a:noFill/>
                </a:ln>
                <a:solidFill>
                  <a:prstClr val="black"/>
                </a:solidFill>
                <a:effectLst/>
                <a:uLnTx/>
                <a:uFillTx/>
                <a:latin typeface="Aptos" panose="02110004020202020204"/>
                <a:ea typeface="+mn-ea"/>
                <a:cs typeface="+mn-cs"/>
              </a:rPr>
              <a:t> per </a:t>
            </a:r>
            <a:r>
              <a:rPr kumimoji="0" lang="it-IT" sz="1600" b="0" i="0" u="none" strike="noStrike" kern="1200" cap="none" spc="0" normalizeH="0" baseline="0" noProof="0" dirty="0" err="1">
                <a:ln>
                  <a:noFill/>
                </a:ln>
                <a:solidFill>
                  <a:prstClr val="black"/>
                </a:solidFill>
                <a:effectLst/>
                <a:uLnTx/>
                <a:uFillTx/>
                <a:latin typeface="Aptos" panose="02110004020202020204"/>
                <a:ea typeface="+mn-ea"/>
                <a:cs typeface="+mn-cs"/>
              </a:rPr>
              <a:t>gastroscopy</a:t>
            </a:r>
            <a:r>
              <a:rPr kumimoji="0" lang="it-IT" sz="1600" b="0" i="0" u="none" strike="noStrike" kern="1200" cap="none" spc="0" normalizeH="0" baseline="0" noProof="0" dirty="0">
                <a:ln>
                  <a:noFill/>
                </a:ln>
                <a:solidFill>
                  <a:prstClr val="black"/>
                </a:solidFill>
                <a:effectLst/>
                <a:uLnTx/>
                <a:uFillTx/>
                <a:latin typeface="Aptos" panose="02110004020202020204"/>
                <a:ea typeface="+mn-ea"/>
                <a:cs typeface="+mn-cs"/>
              </a:rPr>
              <a:t> (EF): 5.43 kg CO₂</a:t>
            </a:r>
          </a:p>
          <a:p>
            <a:pPr marL="742950" marR="0" lvl="1" indent="-285750" algn="l" defTabSz="914400" rtl="0" eaLnBrk="1" fontAlgn="auto" latinLnBrk="0" hangingPunct="1">
              <a:lnSpc>
                <a:spcPct val="100000"/>
              </a:lnSpc>
              <a:spcBef>
                <a:spcPts val="0"/>
              </a:spcBef>
              <a:spcAft>
                <a:spcPts val="0"/>
              </a:spcAft>
              <a:buClrTx/>
              <a:buSzTx/>
              <a:buFontTx/>
              <a:buChar char="-"/>
              <a:tabLst/>
              <a:defRPr sz="1600"/>
            </a:pPr>
            <a:r>
              <a:rPr kumimoji="0" lang="it-IT" sz="1600" b="0" i="0" u="none" strike="noStrike" kern="1200" cap="none" spc="0" normalizeH="0" baseline="0" noProof="0" dirty="0">
                <a:ln>
                  <a:noFill/>
                </a:ln>
                <a:solidFill>
                  <a:prstClr val="black"/>
                </a:solidFill>
                <a:effectLst/>
                <a:uLnTx/>
                <a:uFillTx/>
                <a:latin typeface="Aptos" panose="02110004020202020204"/>
                <a:ea typeface="+mn-ea"/>
                <a:cs typeface="+mn-cs"/>
              </a:rPr>
              <a:t>Car </a:t>
            </a:r>
            <a:r>
              <a:rPr kumimoji="0" lang="it-IT" sz="1600" b="0" i="0" u="none" strike="noStrike" kern="1200" cap="none" spc="0" normalizeH="0" baseline="0" noProof="0" dirty="0" err="1">
                <a:ln>
                  <a:noFill/>
                </a:ln>
                <a:solidFill>
                  <a:prstClr val="black"/>
                </a:solidFill>
                <a:effectLst/>
                <a:uLnTx/>
                <a:uFillTx/>
                <a:latin typeface="Aptos" panose="02110004020202020204"/>
                <a:ea typeface="+mn-ea"/>
                <a:cs typeface="+mn-cs"/>
              </a:rPr>
              <a:t>emissions</a:t>
            </a:r>
            <a:r>
              <a:rPr kumimoji="0" lang="it-IT" sz="16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it-IT" sz="1600" b="0" i="0" u="none" strike="noStrike" kern="1200" cap="none" spc="0" normalizeH="0" baseline="0" noProof="0" dirty="0" err="1">
                <a:ln>
                  <a:noFill/>
                </a:ln>
                <a:solidFill>
                  <a:prstClr val="black"/>
                </a:solidFill>
                <a:effectLst/>
                <a:uLnTx/>
                <a:uFillTx/>
                <a:latin typeface="Aptos" panose="02110004020202020204"/>
                <a:ea typeface="+mn-ea"/>
                <a:cs typeface="+mn-cs"/>
              </a:rPr>
              <a:t>factor</a:t>
            </a:r>
            <a:r>
              <a:rPr kumimoji="0" lang="it-IT" sz="1600" b="0" i="0" u="none" strike="noStrike" kern="1200" cap="none" spc="0" normalizeH="0" baseline="0" noProof="0" dirty="0">
                <a:ln>
                  <a:noFill/>
                </a:ln>
                <a:solidFill>
                  <a:prstClr val="black"/>
                </a:solidFill>
                <a:effectLst/>
                <a:uLnTx/>
                <a:uFillTx/>
                <a:latin typeface="Aptos" panose="02110004020202020204"/>
                <a:ea typeface="+mn-ea"/>
                <a:cs typeface="+mn-cs"/>
              </a:rPr>
              <a:t> (CF): 107 g CO₂/km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8F11A0-BFD7-FDFC-887A-D8744B04A0F6}"/>
            </a:ext>
          </a:extLst>
        </p:cNvPr>
        <p:cNvGrpSpPr/>
        <p:nvPr/>
      </p:nvGrpSpPr>
      <p:grpSpPr>
        <a:xfrm>
          <a:off x="0" y="0"/>
          <a:ext cx="0" cy="0"/>
          <a:chOff x="0" y="0"/>
          <a:chExt cx="0" cy="0"/>
        </a:xfrm>
      </p:grpSpPr>
      <p:pic>
        <p:nvPicPr>
          <p:cNvPr id="17" name="Immagine 16">
            <a:extLst>
              <a:ext uri="{FF2B5EF4-FFF2-40B4-BE49-F238E27FC236}">
                <a16:creationId xmlns:a16="http://schemas.microsoft.com/office/drawing/2014/main" id="{0C492F31-2112-683D-35E4-6BBE1F05AC7D}"/>
              </a:ext>
            </a:extLst>
          </p:cNvPr>
          <p:cNvPicPr>
            <a:picLocks noChangeAspect="1"/>
          </p:cNvPicPr>
          <p:nvPr/>
        </p:nvPicPr>
        <p:blipFill>
          <a:blip r:embed="rId2"/>
          <a:stretch>
            <a:fillRect/>
          </a:stretch>
        </p:blipFill>
        <p:spPr>
          <a:xfrm>
            <a:off x="5617481" y="1104980"/>
            <a:ext cx="6574519" cy="5392582"/>
          </a:xfrm>
          <a:prstGeom prst="rect">
            <a:avLst/>
          </a:prstGeom>
        </p:spPr>
      </p:pic>
      <p:pic>
        <p:nvPicPr>
          <p:cNvPr id="2" name="Immagine 1">
            <a:extLst>
              <a:ext uri="{FF2B5EF4-FFF2-40B4-BE49-F238E27FC236}">
                <a16:creationId xmlns:a16="http://schemas.microsoft.com/office/drawing/2014/main" id="{ED220A7D-13AC-5486-3AC2-ED69CC3613A0}"/>
              </a:ext>
            </a:extLst>
          </p:cNvPr>
          <p:cNvPicPr>
            <a:picLocks noChangeAspect="1"/>
          </p:cNvPicPr>
          <p:nvPr/>
        </p:nvPicPr>
        <p:blipFill>
          <a:blip r:embed="rId3"/>
          <a:stretch>
            <a:fillRect/>
          </a:stretch>
        </p:blipFill>
        <p:spPr>
          <a:xfrm>
            <a:off x="10829901" y="244566"/>
            <a:ext cx="1029633" cy="374412"/>
          </a:xfrm>
          <a:prstGeom prst="rect">
            <a:avLst/>
          </a:prstGeom>
        </p:spPr>
      </p:pic>
      <p:pic>
        <p:nvPicPr>
          <p:cNvPr id="6" name="Immagine 5">
            <a:extLst>
              <a:ext uri="{FF2B5EF4-FFF2-40B4-BE49-F238E27FC236}">
                <a16:creationId xmlns:a16="http://schemas.microsoft.com/office/drawing/2014/main" id="{F446411C-BB1F-8170-D7A8-670F2FE4F7F7}"/>
              </a:ext>
            </a:extLst>
          </p:cNvPr>
          <p:cNvPicPr>
            <a:picLocks noChangeAspect="1"/>
          </p:cNvPicPr>
          <p:nvPr/>
        </p:nvPicPr>
        <p:blipFill>
          <a:blip r:embed="rId4"/>
          <a:stretch>
            <a:fillRect/>
          </a:stretch>
        </p:blipFill>
        <p:spPr>
          <a:xfrm>
            <a:off x="409204" y="2022407"/>
            <a:ext cx="5216789" cy="2813186"/>
          </a:xfrm>
          <a:prstGeom prst="rect">
            <a:avLst/>
          </a:prstGeom>
        </p:spPr>
      </p:pic>
      <p:sp>
        <p:nvSpPr>
          <p:cNvPr id="3" name="CasellaDiTesto 2">
            <a:extLst>
              <a:ext uri="{FF2B5EF4-FFF2-40B4-BE49-F238E27FC236}">
                <a16:creationId xmlns:a16="http://schemas.microsoft.com/office/drawing/2014/main" id="{EBE891D4-E5BD-CE42-9694-646E2A00805F}"/>
              </a:ext>
            </a:extLst>
          </p:cNvPr>
          <p:cNvSpPr txBox="1"/>
          <p:nvPr/>
        </p:nvSpPr>
        <p:spPr>
          <a:xfrm>
            <a:off x="409204" y="6546248"/>
            <a:ext cx="11998086" cy="246221"/>
          </a:xfrm>
          <a:prstGeom prst="rect">
            <a:avLst/>
          </a:prstGeom>
          <a:noFill/>
        </p:spPr>
        <p:txBody>
          <a:bodyPr wrap="square">
            <a:spAutoFit/>
          </a:bodyPr>
          <a:lstStyle/>
          <a:p>
            <a:r>
              <a:rPr lang="it-IT" sz="1000" b="0" i="0" u="none" strike="noStrike" dirty="0">
                <a:solidFill>
                  <a:srgbClr val="212121"/>
                </a:solidFill>
                <a:effectLst/>
                <a:latin typeface="Calibri" panose="020F0502020204030204" pitchFamily="34" charset="0"/>
                <a:cs typeface="Calibri" panose="020F0502020204030204" pitchFamily="34" charset="0"/>
              </a:rPr>
              <a:t>Sarnelli G</a:t>
            </a:r>
            <a:r>
              <a:rPr lang="it-IT" sz="1000" dirty="0">
                <a:solidFill>
                  <a:srgbClr val="212121"/>
                </a:solidFill>
                <a:latin typeface="Calibri" panose="020F0502020204030204" pitchFamily="34" charset="0"/>
                <a:cs typeface="Calibri" panose="020F0502020204030204" pitchFamily="34" charset="0"/>
              </a:rPr>
              <a:t> &amp; Pesce M..  Et al.  </a:t>
            </a:r>
            <a:r>
              <a:rPr lang="it-IT" sz="1000" b="0" i="0" u="none" strike="noStrike" dirty="0" err="1">
                <a:solidFill>
                  <a:srgbClr val="212121"/>
                </a:solidFill>
                <a:effectLst/>
                <a:latin typeface="Calibri" panose="020F0502020204030204" pitchFamily="34" charset="0"/>
                <a:cs typeface="Calibri" panose="020F0502020204030204" pitchFamily="34" charset="0"/>
              </a:rPr>
              <a:t>Italian</a:t>
            </a:r>
            <a:r>
              <a:rPr lang="it-IT" sz="1000" b="0" i="0" u="none" strike="noStrike" dirty="0">
                <a:solidFill>
                  <a:srgbClr val="212121"/>
                </a:solidFill>
                <a:effectLst/>
                <a:latin typeface="Calibri" panose="020F0502020204030204" pitchFamily="34" charset="0"/>
                <a:cs typeface="Calibri" panose="020F0502020204030204" pitchFamily="34" charset="0"/>
              </a:rPr>
              <a:t> </a:t>
            </a:r>
            <a:r>
              <a:rPr lang="it-IT" sz="1000" b="0" i="0" u="none" strike="noStrike" dirty="0" err="1">
                <a:solidFill>
                  <a:srgbClr val="212121"/>
                </a:solidFill>
                <a:effectLst/>
                <a:latin typeface="Calibri" panose="020F0502020204030204" pitchFamily="34" charset="0"/>
                <a:cs typeface="Calibri" panose="020F0502020204030204" pitchFamily="34" charset="0"/>
              </a:rPr>
              <a:t>guidelines</a:t>
            </a:r>
            <a:r>
              <a:rPr lang="it-IT" sz="1000" b="0" i="0" u="none" strike="noStrike" dirty="0">
                <a:solidFill>
                  <a:srgbClr val="212121"/>
                </a:solidFill>
                <a:effectLst/>
                <a:latin typeface="Calibri" panose="020F0502020204030204" pitchFamily="34" charset="0"/>
                <a:cs typeface="Calibri" panose="020F0502020204030204" pitchFamily="34" charset="0"/>
              </a:rPr>
              <a:t> for the </a:t>
            </a:r>
            <a:r>
              <a:rPr lang="it-IT" sz="1000" b="0" i="0" u="none" strike="noStrike" dirty="0" err="1">
                <a:solidFill>
                  <a:srgbClr val="212121"/>
                </a:solidFill>
                <a:effectLst/>
                <a:latin typeface="Calibri" panose="020F0502020204030204" pitchFamily="34" charset="0"/>
                <a:cs typeface="Calibri" panose="020F0502020204030204" pitchFamily="34" charset="0"/>
              </a:rPr>
              <a:t>diagnosis</a:t>
            </a:r>
            <a:r>
              <a:rPr lang="it-IT" sz="1000" b="0" i="0" u="none" strike="noStrike" dirty="0">
                <a:solidFill>
                  <a:srgbClr val="212121"/>
                </a:solidFill>
                <a:effectLst/>
                <a:latin typeface="Calibri" panose="020F0502020204030204" pitchFamily="34" charset="0"/>
                <a:cs typeface="Calibri" panose="020F0502020204030204" pitchFamily="34" charset="0"/>
              </a:rPr>
              <a:t> and treatment of </a:t>
            </a:r>
            <a:r>
              <a:rPr lang="it-IT" sz="1000" b="0" i="0" u="none" strike="noStrike" dirty="0" err="1">
                <a:solidFill>
                  <a:srgbClr val="212121"/>
                </a:solidFill>
                <a:effectLst/>
                <a:latin typeface="Calibri" panose="020F0502020204030204" pitchFamily="34" charset="0"/>
                <a:cs typeface="Calibri" panose="020F0502020204030204" pitchFamily="34" charset="0"/>
              </a:rPr>
              <a:t>functional</a:t>
            </a:r>
            <a:r>
              <a:rPr lang="it-IT" sz="1000" b="0" i="0" u="none" strike="noStrike" dirty="0">
                <a:solidFill>
                  <a:srgbClr val="212121"/>
                </a:solidFill>
                <a:effectLst/>
                <a:latin typeface="Calibri" panose="020F0502020204030204" pitchFamily="34" charset="0"/>
                <a:cs typeface="Calibri" panose="020F0502020204030204" pitchFamily="34" charset="0"/>
              </a:rPr>
              <a:t> </a:t>
            </a:r>
            <a:r>
              <a:rPr lang="it-IT" sz="1000" b="0" i="0" u="none" strike="noStrike" dirty="0" err="1">
                <a:solidFill>
                  <a:srgbClr val="212121"/>
                </a:solidFill>
                <a:effectLst/>
                <a:latin typeface="Calibri" panose="020F0502020204030204" pitchFamily="34" charset="0"/>
                <a:cs typeface="Calibri" panose="020F0502020204030204" pitchFamily="34" charset="0"/>
              </a:rPr>
              <a:t>dyspepsia</a:t>
            </a:r>
            <a:r>
              <a:rPr lang="it-IT" sz="1000" b="0" i="0" u="none" strike="noStrike" dirty="0">
                <a:solidFill>
                  <a:srgbClr val="212121"/>
                </a:solidFill>
                <a:effectLst/>
                <a:latin typeface="Calibri" panose="020F0502020204030204" pitchFamily="34" charset="0"/>
                <a:cs typeface="Calibri" panose="020F0502020204030204" pitchFamily="34" charset="0"/>
              </a:rPr>
              <a:t> - joint consensus from the </a:t>
            </a:r>
            <a:r>
              <a:rPr lang="it-IT" sz="1000" b="0" i="0" u="none" strike="noStrike" dirty="0" err="1">
                <a:solidFill>
                  <a:srgbClr val="212121"/>
                </a:solidFill>
                <a:effectLst/>
                <a:latin typeface="Calibri" panose="020F0502020204030204" pitchFamily="34" charset="0"/>
                <a:cs typeface="Calibri" panose="020F0502020204030204" pitchFamily="34" charset="0"/>
              </a:rPr>
              <a:t>Italian</a:t>
            </a:r>
            <a:r>
              <a:rPr lang="it-IT" sz="1000" b="0" i="0" u="none" strike="noStrike" dirty="0">
                <a:solidFill>
                  <a:srgbClr val="212121"/>
                </a:solidFill>
                <a:effectLst/>
                <a:latin typeface="Calibri" panose="020F0502020204030204" pitchFamily="34" charset="0"/>
                <a:cs typeface="Calibri" panose="020F0502020204030204" pitchFamily="34" charset="0"/>
              </a:rPr>
              <a:t> societies of </a:t>
            </a:r>
            <a:r>
              <a:rPr lang="it-IT" sz="1000" b="0" i="0" u="none" strike="noStrike" dirty="0" err="1">
                <a:solidFill>
                  <a:srgbClr val="212121"/>
                </a:solidFill>
                <a:effectLst/>
                <a:latin typeface="Calibri" panose="020F0502020204030204" pitchFamily="34" charset="0"/>
                <a:cs typeface="Calibri" panose="020F0502020204030204" pitchFamily="34" charset="0"/>
              </a:rPr>
              <a:t>gastroenterology</a:t>
            </a:r>
            <a:r>
              <a:rPr lang="it-IT" sz="1000" b="0" i="0" u="none" strike="noStrike" dirty="0">
                <a:solidFill>
                  <a:srgbClr val="212121"/>
                </a:solidFill>
                <a:effectLst/>
                <a:latin typeface="Calibri" panose="020F0502020204030204" pitchFamily="34" charset="0"/>
                <a:cs typeface="Calibri" panose="020F0502020204030204" pitchFamily="34" charset="0"/>
              </a:rPr>
              <a:t> and </a:t>
            </a:r>
            <a:r>
              <a:rPr lang="it-IT" sz="1000" b="0" i="0" u="none" strike="noStrike" dirty="0" err="1">
                <a:solidFill>
                  <a:srgbClr val="212121"/>
                </a:solidFill>
                <a:effectLst/>
                <a:latin typeface="Calibri" panose="020F0502020204030204" pitchFamily="34" charset="0"/>
                <a:cs typeface="Calibri" panose="020F0502020204030204" pitchFamily="34" charset="0"/>
              </a:rPr>
              <a:t>endoscopy</a:t>
            </a:r>
            <a:r>
              <a:rPr lang="it-IT" sz="1000" b="0" i="0" u="none" strike="noStrike" dirty="0">
                <a:solidFill>
                  <a:srgbClr val="212121"/>
                </a:solidFill>
                <a:effectLst/>
                <a:latin typeface="Calibri" panose="020F0502020204030204" pitchFamily="34" charset="0"/>
                <a:cs typeface="Calibri" panose="020F0502020204030204" pitchFamily="34" charset="0"/>
              </a:rPr>
              <a:t> (SIGE),. </a:t>
            </a:r>
            <a:r>
              <a:rPr lang="it-IT" sz="1000" b="0" i="0" u="none" strike="noStrike" dirty="0" err="1">
                <a:solidFill>
                  <a:srgbClr val="212121"/>
                </a:solidFill>
                <a:effectLst/>
                <a:latin typeface="Calibri" panose="020F0502020204030204" pitchFamily="34" charset="0"/>
                <a:cs typeface="Calibri" panose="020F0502020204030204" pitchFamily="34" charset="0"/>
              </a:rPr>
              <a:t>Dig</a:t>
            </a:r>
            <a:r>
              <a:rPr lang="it-IT" sz="1000" b="0" i="0" u="none" strike="noStrike" dirty="0">
                <a:solidFill>
                  <a:srgbClr val="212121"/>
                </a:solidFill>
                <a:effectLst/>
                <a:latin typeface="Calibri" panose="020F0502020204030204" pitchFamily="34" charset="0"/>
                <a:cs typeface="Calibri" panose="020F0502020204030204" pitchFamily="34" charset="0"/>
              </a:rPr>
              <a:t> </a:t>
            </a:r>
            <a:r>
              <a:rPr lang="it-IT" sz="1000" b="0" i="0" u="none" strike="noStrike" dirty="0" err="1">
                <a:solidFill>
                  <a:srgbClr val="212121"/>
                </a:solidFill>
                <a:effectLst/>
                <a:latin typeface="Calibri" panose="020F0502020204030204" pitchFamily="34" charset="0"/>
                <a:cs typeface="Calibri" panose="020F0502020204030204" pitchFamily="34" charset="0"/>
              </a:rPr>
              <a:t>Liver</a:t>
            </a:r>
            <a:r>
              <a:rPr lang="it-IT" sz="1000" b="0" i="0" u="none" strike="noStrike" dirty="0">
                <a:solidFill>
                  <a:srgbClr val="212121"/>
                </a:solidFill>
                <a:effectLst/>
                <a:latin typeface="Calibri" panose="020F0502020204030204" pitchFamily="34" charset="0"/>
                <a:cs typeface="Calibri" panose="020F0502020204030204" pitchFamily="34" charset="0"/>
              </a:rPr>
              <a:t> </a:t>
            </a:r>
            <a:r>
              <a:rPr lang="it-IT" sz="1000" b="0" i="0" u="none" strike="noStrike" dirty="0" err="1">
                <a:solidFill>
                  <a:srgbClr val="212121"/>
                </a:solidFill>
                <a:effectLst/>
                <a:latin typeface="Calibri" panose="020F0502020204030204" pitchFamily="34" charset="0"/>
                <a:cs typeface="Calibri" panose="020F0502020204030204" pitchFamily="34" charset="0"/>
              </a:rPr>
              <a:t>Dis</a:t>
            </a:r>
            <a:r>
              <a:rPr lang="it-IT" sz="1000" b="0" i="0" u="none" strike="noStrike" dirty="0">
                <a:solidFill>
                  <a:srgbClr val="212121"/>
                </a:solidFill>
                <a:effectLst/>
                <a:latin typeface="Calibri" panose="020F0502020204030204" pitchFamily="34" charset="0"/>
                <a:cs typeface="Calibri" panose="020F0502020204030204" pitchFamily="34" charset="0"/>
              </a:rPr>
              <a:t>. 2025 Sep;57(9):</a:t>
            </a:r>
            <a:endParaRPr lang="en-US" sz="1000" dirty="0">
              <a:latin typeface="Calibri" panose="020F0502020204030204" pitchFamily="34" charset="0"/>
              <a:cs typeface="Calibri" panose="020F0502020204030204" pitchFamily="34" charset="0"/>
            </a:endParaRPr>
          </a:p>
        </p:txBody>
      </p:sp>
      <p:sp>
        <p:nvSpPr>
          <p:cNvPr id="4" name="Rettangolo 3">
            <a:extLst>
              <a:ext uri="{FF2B5EF4-FFF2-40B4-BE49-F238E27FC236}">
                <a16:creationId xmlns:a16="http://schemas.microsoft.com/office/drawing/2014/main" id="{E18083D2-67B6-711D-3E5F-DAB29B25DB5A}"/>
              </a:ext>
            </a:extLst>
          </p:cNvPr>
          <p:cNvSpPr/>
          <p:nvPr/>
        </p:nvSpPr>
        <p:spPr>
          <a:xfrm>
            <a:off x="5625993" y="2022407"/>
            <a:ext cx="2226150" cy="197543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ttangolo 4">
            <a:extLst>
              <a:ext uri="{FF2B5EF4-FFF2-40B4-BE49-F238E27FC236}">
                <a16:creationId xmlns:a16="http://schemas.microsoft.com/office/drawing/2014/main" id="{75914F80-9F42-8980-C51D-C956437661EF}"/>
              </a:ext>
            </a:extLst>
          </p:cNvPr>
          <p:cNvSpPr/>
          <p:nvPr/>
        </p:nvSpPr>
        <p:spPr>
          <a:xfrm>
            <a:off x="8849324" y="2056986"/>
            <a:ext cx="3120655" cy="112118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Rettangolo 6">
            <a:extLst>
              <a:ext uri="{FF2B5EF4-FFF2-40B4-BE49-F238E27FC236}">
                <a16:creationId xmlns:a16="http://schemas.microsoft.com/office/drawing/2014/main" id="{00FCDD83-0AA3-713D-3F15-5961D26CBD71}"/>
              </a:ext>
            </a:extLst>
          </p:cNvPr>
          <p:cNvSpPr/>
          <p:nvPr/>
        </p:nvSpPr>
        <p:spPr>
          <a:xfrm>
            <a:off x="7623544" y="4965404"/>
            <a:ext cx="1688804" cy="158084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8" name="Rettangolo 7">
            <a:extLst>
              <a:ext uri="{FF2B5EF4-FFF2-40B4-BE49-F238E27FC236}">
                <a16:creationId xmlns:a16="http://schemas.microsoft.com/office/drawing/2014/main" id="{15914C93-8797-17B3-EDFC-589685B812F0}"/>
              </a:ext>
            </a:extLst>
          </p:cNvPr>
          <p:cNvSpPr/>
          <p:nvPr/>
        </p:nvSpPr>
        <p:spPr>
          <a:xfrm>
            <a:off x="6096000" y="2743200"/>
            <a:ext cx="4292009" cy="202102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Rettangolo 8">
            <a:extLst>
              <a:ext uri="{FF2B5EF4-FFF2-40B4-BE49-F238E27FC236}">
                <a16:creationId xmlns:a16="http://schemas.microsoft.com/office/drawing/2014/main" id="{2DAF202F-8440-FBCE-4FFB-26E72F2A994F}"/>
              </a:ext>
            </a:extLst>
          </p:cNvPr>
          <p:cNvSpPr/>
          <p:nvPr/>
        </p:nvSpPr>
        <p:spPr>
          <a:xfrm>
            <a:off x="6096001" y="4176726"/>
            <a:ext cx="2697126" cy="118327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0" name="Rettangolo 9">
            <a:extLst>
              <a:ext uri="{FF2B5EF4-FFF2-40B4-BE49-F238E27FC236}">
                <a16:creationId xmlns:a16="http://schemas.microsoft.com/office/drawing/2014/main" id="{B3074F1B-61ED-6E1F-B64E-E16BAE95EA0A}"/>
              </a:ext>
            </a:extLst>
          </p:cNvPr>
          <p:cNvSpPr/>
          <p:nvPr/>
        </p:nvSpPr>
        <p:spPr>
          <a:xfrm>
            <a:off x="9028060" y="3156376"/>
            <a:ext cx="3120655" cy="159506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spTree>
    <p:extLst>
      <p:ext uri="{BB962C8B-B14F-4D97-AF65-F5344CB8AC3E}">
        <p14:creationId xmlns:p14="http://schemas.microsoft.com/office/powerpoint/2010/main" val="3118319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EBAE32-2AB0-DCCF-29D7-8333B8A910DC}"/>
            </a:ext>
          </a:extLst>
        </p:cNvPr>
        <p:cNvGrpSpPr/>
        <p:nvPr/>
      </p:nvGrpSpPr>
      <p:grpSpPr>
        <a:xfrm>
          <a:off x="0" y="0"/>
          <a:ext cx="0" cy="0"/>
          <a:chOff x="0" y="0"/>
          <a:chExt cx="0" cy="0"/>
        </a:xfrm>
      </p:grpSpPr>
      <p:sp>
        <p:nvSpPr>
          <p:cNvPr id="2" name="Text Box 10">
            <a:extLst>
              <a:ext uri="{FF2B5EF4-FFF2-40B4-BE49-F238E27FC236}">
                <a16:creationId xmlns:a16="http://schemas.microsoft.com/office/drawing/2014/main" id="{8FD2EBC6-9702-FD0D-28E7-8B1ED79355C9}"/>
              </a:ext>
            </a:extLst>
          </p:cNvPr>
          <p:cNvSpPr txBox="1">
            <a:spLocks noChangeArrowheads="1"/>
          </p:cNvSpPr>
          <p:nvPr/>
        </p:nvSpPr>
        <p:spPr bwMode="auto">
          <a:xfrm>
            <a:off x="3982590" y="5577435"/>
            <a:ext cx="4324350" cy="738664"/>
          </a:xfrm>
          <a:prstGeom prst="rect">
            <a:avLst/>
          </a:prstGeom>
          <a:noFill/>
          <a:ln w="9525">
            <a:noFill/>
            <a:miter lim="800000"/>
            <a:headEnd/>
            <a:tailEnd/>
          </a:ln>
        </p:spPr>
        <p:txBody>
          <a:bodyPr>
            <a:spAutoFit/>
          </a:bodyPr>
          <a:lstStyle/>
          <a:p>
            <a:pPr algn="ctr"/>
            <a:r>
              <a:rPr lang="en-US" sz="1400" dirty="0">
                <a:solidFill>
                  <a:srgbClr val="002060"/>
                </a:solidFill>
              </a:rPr>
              <a:t>Department of Clinical Medicine and Surgery</a:t>
            </a:r>
          </a:p>
          <a:p>
            <a:pPr algn="ctr"/>
            <a:r>
              <a:rPr lang="en-US" sz="1400" dirty="0">
                <a:solidFill>
                  <a:srgbClr val="002060"/>
                </a:solidFill>
              </a:rPr>
              <a:t>Digestive and Nutritional Pathophysiology Unit</a:t>
            </a:r>
          </a:p>
          <a:p>
            <a:pPr algn="ctr"/>
            <a:r>
              <a:rPr lang="en-US" sz="1400" dirty="0">
                <a:solidFill>
                  <a:srgbClr val="002060"/>
                </a:solidFill>
              </a:rPr>
              <a:t>University of Naples “Federico II”, Naples, Italy.</a:t>
            </a:r>
            <a:endParaRPr lang="it-IT" sz="1400" dirty="0">
              <a:solidFill>
                <a:srgbClr val="002060"/>
              </a:solidFill>
            </a:endParaRPr>
          </a:p>
        </p:txBody>
      </p:sp>
      <p:sp>
        <p:nvSpPr>
          <p:cNvPr id="3" name="Text Box 13">
            <a:extLst>
              <a:ext uri="{FF2B5EF4-FFF2-40B4-BE49-F238E27FC236}">
                <a16:creationId xmlns:a16="http://schemas.microsoft.com/office/drawing/2014/main" id="{A32F350E-D01D-542D-153B-6474201BF265}"/>
              </a:ext>
            </a:extLst>
          </p:cNvPr>
          <p:cNvSpPr txBox="1">
            <a:spLocks noChangeArrowheads="1"/>
          </p:cNvSpPr>
          <p:nvPr/>
        </p:nvSpPr>
        <p:spPr bwMode="auto">
          <a:xfrm>
            <a:off x="4740275" y="5232710"/>
            <a:ext cx="2711450" cy="336550"/>
          </a:xfrm>
          <a:prstGeom prst="rect">
            <a:avLst/>
          </a:prstGeom>
          <a:noFill/>
          <a:ln w="9525">
            <a:noFill/>
            <a:miter lim="800000"/>
            <a:headEnd/>
            <a:tailEnd/>
          </a:ln>
        </p:spPr>
        <p:txBody>
          <a:bodyPr>
            <a:spAutoFit/>
          </a:bodyPr>
          <a:lstStyle/>
          <a:p>
            <a:pPr algn="ctr">
              <a:spcBef>
                <a:spcPct val="20000"/>
              </a:spcBef>
            </a:pPr>
            <a:r>
              <a:rPr lang="it-IT" sz="1600" dirty="0">
                <a:solidFill>
                  <a:srgbClr val="002060"/>
                </a:solidFill>
              </a:rPr>
              <a:t>Marcella Pesce MD, PhD</a:t>
            </a:r>
            <a:endParaRPr lang="it-IT" sz="1600" dirty="0"/>
          </a:p>
        </p:txBody>
      </p:sp>
      <p:pic>
        <p:nvPicPr>
          <p:cNvPr id="4" name="Picture 12" descr="logoDefault_b1">
            <a:extLst>
              <a:ext uri="{FF2B5EF4-FFF2-40B4-BE49-F238E27FC236}">
                <a16:creationId xmlns:a16="http://schemas.microsoft.com/office/drawing/2014/main" id="{4BBD0C5B-2F10-E98F-C0D2-ADED2827F315}"/>
              </a:ext>
            </a:extLst>
          </p:cNvPr>
          <p:cNvPicPr>
            <a:picLocks noChangeAspect="1" noChangeArrowheads="1"/>
          </p:cNvPicPr>
          <p:nvPr/>
        </p:nvPicPr>
        <p:blipFill>
          <a:blip r:embed="rId2" cstate="print"/>
          <a:srcRect/>
          <a:stretch>
            <a:fillRect/>
          </a:stretch>
        </p:blipFill>
        <p:spPr bwMode="auto">
          <a:xfrm>
            <a:off x="5725631" y="4258900"/>
            <a:ext cx="650901" cy="650901"/>
          </a:xfrm>
          <a:prstGeom prst="rect">
            <a:avLst/>
          </a:prstGeom>
          <a:noFill/>
          <a:ln w="9525">
            <a:noFill/>
            <a:miter lim="800000"/>
            <a:headEnd/>
            <a:tailEnd/>
          </a:ln>
        </p:spPr>
      </p:pic>
      <p:sp>
        <p:nvSpPr>
          <p:cNvPr id="5" name="Text Box 5">
            <a:extLst>
              <a:ext uri="{FF2B5EF4-FFF2-40B4-BE49-F238E27FC236}">
                <a16:creationId xmlns:a16="http://schemas.microsoft.com/office/drawing/2014/main" id="{6CFFA43F-43B3-7AB4-C091-A3E04936F30D}"/>
              </a:ext>
            </a:extLst>
          </p:cNvPr>
          <p:cNvSpPr txBox="1">
            <a:spLocks noChangeArrowheads="1"/>
          </p:cNvSpPr>
          <p:nvPr/>
        </p:nvSpPr>
        <p:spPr bwMode="auto">
          <a:xfrm>
            <a:off x="2582585" y="1167637"/>
            <a:ext cx="7026829" cy="1569660"/>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spAutoFit/>
          </a:bodyPr>
          <a:lstStyle/>
          <a:p>
            <a:pPr algn="ctr"/>
            <a:r>
              <a:rPr lang="it-IT" sz="2400" b="1" dirty="0">
                <a:solidFill>
                  <a:schemeClr val="tx2"/>
                </a:solidFill>
              </a:rPr>
              <a:t>TAVOLA ROTONDA: </a:t>
            </a:r>
          </a:p>
          <a:p>
            <a:pPr algn="ctr"/>
            <a:r>
              <a:rPr lang="it-IT" sz="2400" b="1" dirty="0">
                <a:solidFill>
                  <a:schemeClr val="tx2"/>
                </a:solidFill>
              </a:rPr>
              <a:t>Diagnosi e trattamento della dispepsia e della gastroparesi nel 2026</a:t>
            </a:r>
          </a:p>
          <a:p>
            <a:pPr algn="ctr"/>
            <a:endParaRPr lang="it-IT" sz="2400" b="1" dirty="0">
              <a:solidFill>
                <a:schemeClr val="tx2"/>
              </a:solidFill>
            </a:endParaRPr>
          </a:p>
        </p:txBody>
      </p:sp>
      <p:sp>
        <p:nvSpPr>
          <p:cNvPr id="7" name="CasellaDiTesto 6">
            <a:extLst>
              <a:ext uri="{FF2B5EF4-FFF2-40B4-BE49-F238E27FC236}">
                <a16:creationId xmlns:a16="http://schemas.microsoft.com/office/drawing/2014/main" id="{A1736438-83C0-F5B8-E224-08475489A42B}"/>
              </a:ext>
            </a:extLst>
          </p:cNvPr>
          <p:cNvSpPr txBox="1"/>
          <p:nvPr/>
        </p:nvSpPr>
        <p:spPr>
          <a:xfrm>
            <a:off x="3746868" y="2838515"/>
            <a:ext cx="4698262" cy="954107"/>
          </a:xfrm>
          <a:prstGeom prst="rect">
            <a:avLst/>
          </a:prstGeom>
          <a:noFill/>
        </p:spPr>
        <p:txBody>
          <a:bodyPr wrap="square">
            <a:spAutoFit/>
          </a:bodyPr>
          <a:lstStyle/>
          <a:p>
            <a:pPr algn="ctr"/>
            <a:r>
              <a:rPr lang="it-IT" sz="2800" dirty="0">
                <a:solidFill>
                  <a:schemeClr val="tx2"/>
                </a:solidFill>
                <a:effectLst>
                  <a:outerShdw blurRad="38100" dist="38100" dir="2700000" algn="tl">
                    <a:srgbClr val="000000">
                      <a:alpha val="43137"/>
                    </a:srgbClr>
                  </a:outerShdw>
                </a:effectLst>
              </a:rPr>
              <a:t>Inquadramento diagnostico secondo Roma V</a:t>
            </a:r>
          </a:p>
        </p:txBody>
      </p:sp>
    </p:spTree>
    <p:extLst>
      <p:ext uri="{BB962C8B-B14F-4D97-AF65-F5344CB8AC3E}">
        <p14:creationId xmlns:p14="http://schemas.microsoft.com/office/powerpoint/2010/main" val="18641354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48C7C2-8301-7DCF-802C-E03A573EDC23}"/>
            </a:ext>
          </a:extLst>
        </p:cNvPr>
        <p:cNvGrpSpPr/>
        <p:nvPr/>
      </p:nvGrpSpPr>
      <p:grpSpPr>
        <a:xfrm>
          <a:off x="0" y="0"/>
          <a:ext cx="0" cy="0"/>
          <a:chOff x="0" y="0"/>
          <a:chExt cx="0" cy="0"/>
        </a:xfrm>
      </p:grpSpPr>
      <p:pic>
        <p:nvPicPr>
          <p:cNvPr id="3" name="Immagine 2">
            <a:extLst>
              <a:ext uri="{FF2B5EF4-FFF2-40B4-BE49-F238E27FC236}">
                <a16:creationId xmlns:a16="http://schemas.microsoft.com/office/drawing/2014/main" id="{E4E083A5-D925-D0BF-6E43-D764BBA763C1}"/>
              </a:ext>
            </a:extLst>
          </p:cNvPr>
          <p:cNvPicPr>
            <a:picLocks noChangeAspect="1"/>
          </p:cNvPicPr>
          <p:nvPr/>
        </p:nvPicPr>
        <p:blipFill>
          <a:blip r:embed="rId2"/>
          <a:srcRect b="8475"/>
          <a:stretch>
            <a:fillRect/>
          </a:stretch>
        </p:blipFill>
        <p:spPr>
          <a:xfrm>
            <a:off x="2075978" y="1965734"/>
            <a:ext cx="8720882" cy="4499851"/>
          </a:xfrm>
          <a:prstGeom prst="rect">
            <a:avLst/>
          </a:prstGeom>
        </p:spPr>
      </p:pic>
      <p:sp>
        <p:nvSpPr>
          <p:cNvPr id="7" name="CasellaDiTesto 6">
            <a:extLst>
              <a:ext uri="{FF2B5EF4-FFF2-40B4-BE49-F238E27FC236}">
                <a16:creationId xmlns:a16="http://schemas.microsoft.com/office/drawing/2014/main" id="{781DDEDB-ED96-965B-13C5-A1295E4909EF}"/>
              </a:ext>
            </a:extLst>
          </p:cNvPr>
          <p:cNvSpPr txBox="1"/>
          <p:nvPr/>
        </p:nvSpPr>
        <p:spPr>
          <a:xfrm>
            <a:off x="524833" y="6596390"/>
            <a:ext cx="11823174" cy="261610"/>
          </a:xfrm>
          <a:prstGeom prst="rect">
            <a:avLst/>
          </a:prstGeom>
          <a:noFill/>
        </p:spPr>
        <p:txBody>
          <a:bodyPr wrap="square">
            <a:spAutoFit/>
          </a:bodyPr>
          <a:lstStyle/>
          <a:p>
            <a:r>
              <a:rPr lang="it-IT" sz="1100" dirty="0"/>
              <a:t>Singh AD, </a:t>
            </a:r>
            <a:r>
              <a:rPr lang="it-IT" sz="1100" dirty="0" err="1"/>
              <a:t>Ellias</a:t>
            </a:r>
            <a:r>
              <a:rPr lang="it-IT" sz="1100" dirty="0"/>
              <a:t> S, Singh P, et al. The </a:t>
            </a:r>
            <a:r>
              <a:rPr lang="it-IT" sz="1100" dirty="0" err="1"/>
              <a:t>Prevalence</a:t>
            </a:r>
            <a:r>
              <a:rPr lang="it-IT" sz="1100" dirty="0"/>
              <a:t> of the </a:t>
            </a:r>
            <a:r>
              <a:rPr lang="it-IT" sz="1100" dirty="0" err="1"/>
              <a:t>Celiac</a:t>
            </a:r>
            <a:r>
              <a:rPr lang="it-IT" sz="1100" dirty="0"/>
              <a:t> </a:t>
            </a:r>
            <a:r>
              <a:rPr lang="it-IT" sz="1100" dirty="0" err="1"/>
              <a:t>Disease</a:t>
            </a:r>
            <a:r>
              <a:rPr lang="it-IT" sz="1100" dirty="0"/>
              <a:t> in </a:t>
            </a:r>
            <a:r>
              <a:rPr lang="it-IT" sz="1100" dirty="0" err="1"/>
              <a:t>Patients</a:t>
            </a:r>
            <a:r>
              <a:rPr lang="it-IT" sz="1100" dirty="0"/>
              <a:t> with </a:t>
            </a:r>
            <a:r>
              <a:rPr lang="it-IT" sz="1100" dirty="0" err="1"/>
              <a:t>Dyspepsia</a:t>
            </a:r>
            <a:r>
              <a:rPr lang="it-IT" sz="1100" dirty="0"/>
              <a:t>: A </a:t>
            </a:r>
            <a:r>
              <a:rPr lang="it-IT" sz="1100" dirty="0" err="1"/>
              <a:t>Systematic</a:t>
            </a:r>
            <a:r>
              <a:rPr lang="it-IT" sz="1100" dirty="0"/>
              <a:t> Review and Meta-Analysis. </a:t>
            </a:r>
            <a:r>
              <a:rPr lang="it-IT" sz="1100" dirty="0" err="1"/>
              <a:t>Dig</a:t>
            </a:r>
            <a:r>
              <a:rPr lang="it-IT" sz="1100" dirty="0"/>
              <a:t> </a:t>
            </a:r>
            <a:r>
              <a:rPr lang="it-IT" sz="1100" dirty="0" err="1"/>
              <a:t>Dis</a:t>
            </a:r>
            <a:r>
              <a:rPr lang="it-IT" sz="1100" dirty="0"/>
              <a:t> Sci 2022;67:3067-3079.</a:t>
            </a:r>
          </a:p>
        </p:txBody>
      </p:sp>
      <p:pic>
        <p:nvPicPr>
          <p:cNvPr id="9" name="Immagine 8">
            <a:extLst>
              <a:ext uri="{FF2B5EF4-FFF2-40B4-BE49-F238E27FC236}">
                <a16:creationId xmlns:a16="http://schemas.microsoft.com/office/drawing/2014/main" id="{CC15FBE4-0364-3AD6-3531-F3AEA660B878}"/>
              </a:ext>
            </a:extLst>
          </p:cNvPr>
          <p:cNvPicPr>
            <a:picLocks noChangeAspect="1"/>
          </p:cNvPicPr>
          <p:nvPr/>
        </p:nvPicPr>
        <p:blipFill>
          <a:blip r:embed="rId3"/>
          <a:stretch>
            <a:fillRect/>
          </a:stretch>
        </p:blipFill>
        <p:spPr>
          <a:xfrm>
            <a:off x="177280" y="1100477"/>
            <a:ext cx="2868948" cy="1036009"/>
          </a:xfrm>
          <a:prstGeom prst="rect">
            <a:avLst/>
          </a:prstGeom>
        </p:spPr>
      </p:pic>
      <p:sp>
        <p:nvSpPr>
          <p:cNvPr id="2" name="CasellaDiTesto 1">
            <a:extLst>
              <a:ext uri="{FF2B5EF4-FFF2-40B4-BE49-F238E27FC236}">
                <a16:creationId xmlns:a16="http://schemas.microsoft.com/office/drawing/2014/main" id="{54563ED0-F622-E340-B82D-60535E884914}"/>
              </a:ext>
            </a:extLst>
          </p:cNvPr>
          <p:cNvSpPr txBox="1"/>
          <p:nvPr/>
        </p:nvSpPr>
        <p:spPr>
          <a:xfrm>
            <a:off x="1999870" y="1447249"/>
            <a:ext cx="9234607" cy="338554"/>
          </a:xfrm>
          <a:prstGeom prst="rect">
            <a:avLst/>
          </a:prstGeom>
          <a:noFill/>
        </p:spPr>
        <p:txBody>
          <a:bodyPr wrap="square">
            <a:spAutoFit/>
          </a:bodyPr>
          <a:lstStyle/>
          <a:p>
            <a:pPr algn="ctr"/>
            <a:r>
              <a:rPr lang="it-IT" sz="1600" b="1" dirty="0" err="1">
                <a:solidFill>
                  <a:schemeClr val="accent1"/>
                </a:solidFill>
                <a:latin typeface="Fira Sans" panose="020B0503050000020004" pitchFamily="34" charset="0"/>
              </a:rPr>
              <a:t>Seroprevalence</a:t>
            </a:r>
            <a:r>
              <a:rPr lang="it-IT" sz="1600" b="1" dirty="0">
                <a:solidFill>
                  <a:schemeClr val="accent1"/>
                </a:solidFill>
                <a:latin typeface="Fira Sans" panose="020B0503050000020004" pitchFamily="34" charset="0"/>
              </a:rPr>
              <a:t> of </a:t>
            </a:r>
            <a:r>
              <a:rPr lang="it-IT" sz="1600" b="1" dirty="0" err="1">
                <a:solidFill>
                  <a:schemeClr val="accent1"/>
                </a:solidFill>
                <a:latin typeface="Fira Sans" panose="020B0503050000020004" pitchFamily="34" charset="0"/>
              </a:rPr>
              <a:t>celiac</a:t>
            </a:r>
            <a:r>
              <a:rPr lang="it-IT" sz="1600" b="1" dirty="0">
                <a:solidFill>
                  <a:schemeClr val="accent1"/>
                </a:solidFill>
                <a:latin typeface="Fira Sans" panose="020B0503050000020004" pitchFamily="34" charset="0"/>
              </a:rPr>
              <a:t> </a:t>
            </a:r>
            <a:r>
              <a:rPr lang="it-IT" sz="1600" b="1" dirty="0" err="1">
                <a:solidFill>
                  <a:schemeClr val="accent1"/>
                </a:solidFill>
                <a:latin typeface="Fira Sans" panose="020B0503050000020004" pitchFamily="34" charset="0"/>
              </a:rPr>
              <a:t>disease</a:t>
            </a:r>
            <a:r>
              <a:rPr lang="it-IT" sz="1600" b="1" dirty="0">
                <a:solidFill>
                  <a:schemeClr val="accent1"/>
                </a:solidFill>
                <a:latin typeface="Fira Sans" panose="020B0503050000020004" pitchFamily="34" charset="0"/>
              </a:rPr>
              <a:t> in FD </a:t>
            </a:r>
            <a:endParaRPr lang="it-IT" sz="1600" b="1" dirty="0">
              <a:solidFill>
                <a:schemeClr val="accent1"/>
              </a:solidFill>
            </a:endParaRPr>
          </a:p>
        </p:txBody>
      </p:sp>
      <p:sp>
        <p:nvSpPr>
          <p:cNvPr id="4" name="Rettangolo 3">
            <a:extLst>
              <a:ext uri="{FF2B5EF4-FFF2-40B4-BE49-F238E27FC236}">
                <a16:creationId xmlns:a16="http://schemas.microsoft.com/office/drawing/2014/main" id="{EDA19B75-B3BF-88FA-9EB1-E3FBA54FDFE5}"/>
              </a:ext>
            </a:extLst>
          </p:cNvPr>
          <p:cNvSpPr/>
          <p:nvPr/>
        </p:nvSpPr>
        <p:spPr>
          <a:xfrm>
            <a:off x="312374" y="4902932"/>
            <a:ext cx="2165532" cy="1395166"/>
          </a:xfrm>
          <a:prstGeom prst="rect">
            <a:avLst/>
          </a:prstGeom>
          <a:solidFill>
            <a:srgbClr val="FCF0D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Routine blood tests for evaluating possible organic etiology and/or alarm features are advised</a:t>
            </a:r>
            <a:endParaRPr lang="it-IT" sz="1400" dirty="0">
              <a:solidFill>
                <a:schemeClr val="tx1"/>
              </a:solidFill>
            </a:endParaRPr>
          </a:p>
        </p:txBody>
      </p:sp>
    </p:spTree>
    <p:extLst>
      <p:ext uri="{BB962C8B-B14F-4D97-AF65-F5344CB8AC3E}">
        <p14:creationId xmlns:p14="http://schemas.microsoft.com/office/powerpoint/2010/main" val="1651197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7578517" y="6577815"/>
            <a:ext cx="4572000" cy="246221"/>
          </a:xfrm>
          <a:prstGeom prst="rect">
            <a:avLst/>
          </a:prstGeom>
        </p:spPr>
        <p:txBody>
          <a:bodyPr>
            <a:spAutoFit/>
          </a:bodyPr>
          <a:lstStyle/>
          <a:p>
            <a:r>
              <a:rPr lang="it-IT" sz="1000" dirty="0" err="1"/>
              <a:t>Adopted</a:t>
            </a:r>
            <a:r>
              <a:rPr lang="it-IT" sz="1000" dirty="0"/>
              <a:t> Camilleri &amp; </a:t>
            </a:r>
            <a:r>
              <a:rPr lang="it-IT" sz="1000" dirty="0" err="1"/>
              <a:t>Stanghellini</a:t>
            </a:r>
            <a:r>
              <a:rPr lang="it-IT" sz="1000" dirty="0"/>
              <a:t>. </a:t>
            </a:r>
            <a:r>
              <a:rPr lang="it-IT" sz="1000" dirty="0" err="1"/>
              <a:t>Nat</a:t>
            </a:r>
            <a:r>
              <a:rPr lang="it-IT" sz="1000" dirty="0"/>
              <a:t> </a:t>
            </a:r>
            <a:r>
              <a:rPr lang="it-IT" sz="1000" dirty="0" err="1"/>
              <a:t>Rev</a:t>
            </a:r>
            <a:r>
              <a:rPr lang="it-IT" sz="1000" dirty="0"/>
              <a:t> </a:t>
            </a:r>
            <a:r>
              <a:rPr lang="it-IT" sz="1000" dirty="0" err="1"/>
              <a:t>Gastroenterology</a:t>
            </a:r>
            <a:r>
              <a:rPr lang="it-IT" sz="1000" dirty="0"/>
              <a:t> &amp; </a:t>
            </a:r>
            <a:r>
              <a:rPr lang="it-IT" sz="1000" dirty="0" err="1"/>
              <a:t>Hepatol</a:t>
            </a:r>
            <a:r>
              <a:rPr lang="it-IT" sz="1000" dirty="0"/>
              <a:t> (2013)</a:t>
            </a:r>
          </a:p>
        </p:txBody>
      </p:sp>
      <p:pic>
        <p:nvPicPr>
          <p:cNvPr id="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820" r="3559" b="88166"/>
          <a:stretch/>
        </p:blipFill>
        <p:spPr bwMode="auto">
          <a:xfrm>
            <a:off x="2359968" y="1277145"/>
            <a:ext cx="7488832" cy="5689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9346" y="1989716"/>
            <a:ext cx="6336934" cy="4498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Connettore 4 9"/>
          <p:cNvCxnSpPr/>
          <p:nvPr/>
        </p:nvCxnSpPr>
        <p:spPr>
          <a:xfrm rot="5400000">
            <a:off x="5480114" y="1877252"/>
            <a:ext cx="646842" cy="584447"/>
          </a:xfrm>
          <a:prstGeom prst="bentConnector3">
            <a:avLst/>
          </a:prstGeom>
          <a:ln w="12700">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6" name="Connettore 4 15"/>
          <p:cNvCxnSpPr/>
          <p:nvPr/>
        </p:nvCxnSpPr>
        <p:spPr>
          <a:xfrm rot="16200000" flipH="1">
            <a:off x="6030896" y="1888571"/>
            <a:ext cx="718850" cy="571873"/>
          </a:xfrm>
          <a:prstGeom prst="bentConnector3">
            <a:avLst/>
          </a:prstGeom>
          <a:ln w="12700">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1" name="Rettangolo 10"/>
          <p:cNvSpPr/>
          <p:nvPr/>
        </p:nvSpPr>
        <p:spPr>
          <a:xfrm>
            <a:off x="6295020" y="2157599"/>
            <a:ext cx="1949345" cy="19796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2" name="Rettangolo 11"/>
          <p:cNvSpPr/>
          <p:nvPr/>
        </p:nvSpPr>
        <p:spPr>
          <a:xfrm>
            <a:off x="2327483" y="4098488"/>
            <a:ext cx="5976664" cy="25202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5"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50000"/>
          <a:stretch/>
        </p:blipFill>
        <p:spPr bwMode="auto">
          <a:xfrm>
            <a:off x="1919537" y="1989716"/>
            <a:ext cx="1049785"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7970"/>
          <a:stretch/>
        </p:blipFill>
        <p:spPr bwMode="auto">
          <a:xfrm>
            <a:off x="3017102" y="1988924"/>
            <a:ext cx="1093010" cy="1440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 name="Gruppo 12"/>
          <p:cNvGrpSpPr/>
          <p:nvPr/>
        </p:nvGrpSpPr>
        <p:grpSpPr>
          <a:xfrm>
            <a:off x="8400257" y="1916833"/>
            <a:ext cx="2202557" cy="1933505"/>
            <a:chOff x="6876256" y="1916832"/>
            <a:chExt cx="2202557" cy="1933505"/>
          </a:xfrm>
        </p:grpSpPr>
        <p:pic>
          <p:nvPicPr>
            <p:cNvPr id="18" name="Picture 3" descr="epigastric pain"/>
            <p:cNvPicPr>
              <a:picLocks noChangeAspect="1" noChangeArrowheads="1"/>
            </p:cNvPicPr>
            <p:nvPr/>
          </p:nvPicPr>
          <p:blipFill rotWithShape="1">
            <a:blip r:embed="rId5"/>
            <a:srcRect l="11355" r="11479"/>
            <a:stretch/>
          </p:blipFill>
          <p:spPr bwMode="auto">
            <a:xfrm>
              <a:off x="6876256" y="1916832"/>
              <a:ext cx="2202557" cy="1933505"/>
            </a:xfrm>
            <a:prstGeom prst="rect">
              <a:avLst/>
            </a:prstGeom>
            <a:noFill/>
          </p:spPr>
        </p:pic>
        <p:pic>
          <p:nvPicPr>
            <p:cNvPr id="19" name="Picture 4" descr="fire"/>
            <p:cNvPicPr>
              <a:picLocks noChangeAspect="1" noChangeArrowheads="1" noCrop="1"/>
            </p:cNvPicPr>
            <p:nvPr/>
          </p:nvPicPr>
          <p:blipFill>
            <a:blip r:embed="rId6"/>
            <a:srcRect/>
            <a:stretch>
              <a:fillRect/>
            </a:stretch>
          </p:blipFill>
          <p:spPr bwMode="auto">
            <a:xfrm>
              <a:off x="8404250" y="3253858"/>
              <a:ext cx="251133" cy="255482"/>
            </a:xfrm>
            <a:prstGeom prst="rect">
              <a:avLst/>
            </a:prstGeom>
            <a:noFill/>
          </p:spPr>
        </p:pic>
        <p:pic>
          <p:nvPicPr>
            <p:cNvPr id="20" name="Picture 5" descr="Lightning-sequence-3"/>
            <p:cNvPicPr>
              <a:picLocks noChangeAspect="1" noChangeArrowheads="1"/>
            </p:cNvPicPr>
            <p:nvPr/>
          </p:nvPicPr>
          <p:blipFill>
            <a:blip r:embed="rId7"/>
            <a:srcRect/>
            <a:stretch>
              <a:fillRect/>
            </a:stretch>
          </p:blipFill>
          <p:spPr bwMode="auto">
            <a:xfrm>
              <a:off x="7269266" y="3121338"/>
              <a:ext cx="387027" cy="374525"/>
            </a:xfrm>
            <a:prstGeom prst="rect">
              <a:avLst/>
            </a:prstGeom>
            <a:noFill/>
          </p:spPr>
        </p:pic>
        <p:sp>
          <p:nvSpPr>
            <p:cNvPr id="21" name="Rectangle 6"/>
            <p:cNvSpPr>
              <a:spLocks noChangeArrowheads="1"/>
            </p:cNvSpPr>
            <p:nvPr/>
          </p:nvSpPr>
          <p:spPr bwMode="auto">
            <a:xfrm>
              <a:off x="7160008" y="2422337"/>
              <a:ext cx="724360" cy="263156"/>
            </a:xfrm>
            <a:prstGeom prst="rect">
              <a:avLst/>
            </a:prstGeom>
            <a:noFill/>
            <a:ln w="12700">
              <a:noFill/>
              <a:miter lim="800000"/>
              <a:headEnd/>
              <a:tailEnd/>
            </a:ln>
            <a:effectLst/>
          </p:spPr>
          <p:txBody>
            <a:bodyPr lIns="90488" tIns="44450" rIns="90488" bIns="44450" anchor="ctr"/>
            <a:lstStyle/>
            <a:p>
              <a:pPr algn="ctr" eaLnBrk="0" hangingPunct="0"/>
              <a:r>
                <a:rPr lang="en-US" sz="900" b="1" dirty="0" err="1">
                  <a:solidFill>
                    <a:srgbClr val="FFFF00"/>
                  </a:solidFill>
                </a:rPr>
                <a:t>Epigastric</a:t>
              </a:r>
              <a:r>
                <a:rPr lang="en-US" sz="900" b="1" dirty="0">
                  <a:solidFill>
                    <a:srgbClr val="FFFF00"/>
                  </a:solidFill>
                </a:rPr>
                <a:t> pain</a:t>
              </a:r>
              <a:endParaRPr lang="en-GB" sz="900" b="1" dirty="0">
                <a:solidFill>
                  <a:srgbClr val="FFFF00"/>
                </a:solidFill>
              </a:endParaRPr>
            </a:p>
          </p:txBody>
        </p:sp>
        <p:sp>
          <p:nvSpPr>
            <p:cNvPr id="22" name="Rectangle 7"/>
            <p:cNvSpPr>
              <a:spLocks noChangeArrowheads="1"/>
            </p:cNvSpPr>
            <p:nvPr/>
          </p:nvSpPr>
          <p:spPr bwMode="auto">
            <a:xfrm>
              <a:off x="8157705" y="2417071"/>
              <a:ext cx="641965" cy="263156"/>
            </a:xfrm>
            <a:prstGeom prst="rect">
              <a:avLst/>
            </a:prstGeom>
            <a:noFill/>
            <a:ln w="12700">
              <a:noFill/>
              <a:miter lim="800000"/>
              <a:headEnd/>
              <a:tailEnd/>
            </a:ln>
            <a:effectLst/>
          </p:spPr>
          <p:txBody>
            <a:bodyPr lIns="90488" tIns="44450" rIns="90488" bIns="44450" anchor="ctr"/>
            <a:lstStyle/>
            <a:p>
              <a:pPr algn="ctr" eaLnBrk="0" hangingPunct="0"/>
              <a:r>
                <a:rPr lang="en-US" sz="900" b="1" dirty="0" err="1">
                  <a:solidFill>
                    <a:srgbClr val="FFFF00"/>
                  </a:solidFill>
                </a:rPr>
                <a:t>Epigastric</a:t>
              </a:r>
              <a:r>
                <a:rPr lang="en-US" sz="900" b="1" dirty="0">
                  <a:solidFill>
                    <a:srgbClr val="FFFF00"/>
                  </a:solidFill>
                </a:rPr>
                <a:t> burning</a:t>
              </a:r>
              <a:endParaRPr lang="en-GB" sz="900" b="1" dirty="0">
                <a:solidFill>
                  <a:srgbClr val="FFFF00"/>
                </a:solidFill>
              </a:endParaRPr>
            </a:p>
          </p:txBody>
        </p:sp>
      </p:grpSp>
      <p:sp>
        <p:nvSpPr>
          <p:cNvPr id="14" name="Rettangolo 13"/>
          <p:cNvSpPr/>
          <p:nvPr/>
        </p:nvSpPr>
        <p:spPr>
          <a:xfrm>
            <a:off x="4289861" y="2157600"/>
            <a:ext cx="1849268" cy="20347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7" name="Gruppo 6"/>
          <p:cNvGrpSpPr/>
          <p:nvPr/>
        </p:nvGrpSpPr>
        <p:grpSpPr>
          <a:xfrm>
            <a:off x="4324679" y="4059554"/>
            <a:ext cx="1788325" cy="2123002"/>
            <a:chOff x="2792052" y="4042302"/>
            <a:chExt cx="1788325" cy="2123002"/>
          </a:xfrm>
        </p:grpSpPr>
        <p:sp>
          <p:nvSpPr>
            <p:cNvPr id="4" name="Rettangolo 3"/>
            <p:cNvSpPr/>
            <p:nvPr/>
          </p:nvSpPr>
          <p:spPr>
            <a:xfrm>
              <a:off x="2792052" y="4365104"/>
              <a:ext cx="1788325" cy="1800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ttangolo 4"/>
            <p:cNvSpPr/>
            <p:nvPr/>
          </p:nvSpPr>
          <p:spPr>
            <a:xfrm>
              <a:off x="3563888" y="4042302"/>
              <a:ext cx="260412" cy="3486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pic>
        <p:nvPicPr>
          <p:cNvPr id="33" name="Immagine 32">
            <a:extLst>
              <a:ext uri="{FF2B5EF4-FFF2-40B4-BE49-F238E27FC236}">
                <a16:creationId xmlns:a16="http://schemas.microsoft.com/office/drawing/2014/main" id="{A1D2F705-E99C-078D-3F06-C215A72537EC}"/>
              </a:ext>
            </a:extLst>
          </p:cNvPr>
          <p:cNvPicPr>
            <a:picLocks noChangeAspect="1"/>
          </p:cNvPicPr>
          <p:nvPr/>
        </p:nvPicPr>
        <p:blipFill>
          <a:blip r:embed="rId8"/>
          <a:stretch>
            <a:fillRect/>
          </a:stretch>
        </p:blipFill>
        <p:spPr>
          <a:xfrm>
            <a:off x="10829901" y="244566"/>
            <a:ext cx="1029633" cy="374412"/>
          </a:xfrm>
          <a:prstGeom prst="rect">
            <a:avLst/>
          </a:prstGeom>
        </p:spPr>
      </p:pic>
      <p:pic>
        <p:nvPicPr>
          <p:cNvPr id="23" name="Immagine 22">
            <a:extLst>
              <a:ext uri="{FF2B5EF4-FFF2-40B4-BE49-F238E27FC236}">
                <a16:creationId xmlns:a16="http://schemas.microsoft.com/office/drawing/2014/main" id="{573498AA-43D9-71A8-0FAC-D3422D115386}"/>
              </a:ext>
            </a:extLst>
          </p:cNvPr>
          <p:cNvPicPr>
            <a:picLocks noChangeAspect="1"/>
          </p:cNvPicPr>
          <p:nvPr/>
        </p:nvPicPr>
        <p:blipFill>
          <a:blip r:embed="rId9"/>
          <a:stretch>
            <a:fillRect/>
          </a:stretch>
        </p:blipFill>
        <p:spPr>
          <a:xfrm>
            <a:off x="174109" y="5714152"/>
            <a:ext cx="3085144" cy="1007250"/>
          </a:xfrm>
          <a:prstGeom prst="rect">
            <a:avLst/>
          </a:prstGeom>
        </p:spPr>
      </p:pic>
    </p:spTree>
    <p:extLst>
      <p:ext uri="{BB962C8B-B14F-4D97-AF65-F5344CB8AC3E}">
        <p14:creationId xmlns:p14="http://schemas.microsoft.com/office/powerpoint/2010/main" val="2900284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14"/>
                                        </p:tgtEl>
                                      </p:cBhvr>
                                    </p:animEffect>
                                    <p:set>
                                      <p:cBhvr>
                                        <p:cTn id="23" dur="1" fill="hold">
                                          <p:stCondLst>
                                            <p:cond delay="499"/>
                                          </p:stCondLst>
                                        </p:cTn>
                                        <p:tgtEl>
                                          <p:spTgt spid="14"/>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60D28-F33A-8EFD-A2F0-8AB845497522}"/>
            </a:ext>
          </a:extLst>
        </p:cNvPr>
        <p:cNvGrpSpPr/>
        <p:nvPr/>
      </p:nvGrpSpPr>
      <p:grpSpPr>
        <a:xfrm>
          <a:off x="0" y="0"/>
          <a:ext cx="0" cy="0"/>
          <a:chOff x="0" y="0"/>
          <a:chExt cx="0" cy="0"/>
        </a:xfrm>
      </p:grpSpPr>
      <p:pic>
        <p:nvPicPr>
          <p:cNvPr id="10" name="Immagine 9">
            <a:extLst>
              <a:ext uri="{FF2B5EF4-FFF2-40B4-BE49-F238E27FC236}">
                <a16:creationId xmlns:a16="http://schemas.microsoft.com/office/drawing/2014/main" id="{BFADF399-FD38-3BA1-2D4F-53261857CBA7}"/>
              </a:ext>
            </a:extLst>
          </p:cNvPr>
          <p:cNvPicPr>
            <a:picLocks noChangeAspect="1"/>
          </p:cNvPicPr>
          <p:nvPr/>
        </p:nvPicPr>
        <p:blipFill>
          <a:blip r:embed="rId2"/>
          <a:stretch>
            <a:fillRect/>
          </a:stretch>
        </p:blipFill>
        <p:spPr>
          <a:xfrm>
            <a:off x="2803933" y="2282571"/>
            <a:ext cx="7067911" cy="3521512"/>
          </a:xfrm>
          <a:prstGeom prst="rect">
            <a:avLst/>
          </a:prstGeom>
        </p:spPr>
      </p:pic>
      <p:sp>
        <p:nvSpPr>
          <p:cNvPr id="12" name="CasellaDiTesto 11">
            <a:extLst>
              <a:ext uri="{FF2B5EF4-FFF2-40B4-BE49-F238E27FC236}">
                <a16:creationId xmlns:a16="http://schemas.microsoft.com/office/drawing/2014/main" id="{E88D7B25-F388-3EA8-A43B-4572D56FFD1A}"/>
              </a:ext>
            </a:extLst>
          </p:cNvPr>
          <p:cNvSpPr txBox="1"/>
          <p:nvPr/>
        </p:nvSpPr>
        <p:spPr>
          <a:xfrm>
            <a:off x="1720586" y="6214966"/>
            <a:ext cx="9234607" cy="430887"/>
          </a:xfrm>
          <a:prstGeom prst="rect">
            <a:avLst/>
          </a:prstGeom>
          <a:noFill/>
        </p:spPr>
        <p:txBody>
          <a:bodyPr wrap="square">
            <a:spAutoFit/>
          </a:bodyPr>
          <a:lstStyle/>
          <a:p>
            <a:r>
              <a:rPr lang="it-IT" sz="1100" b="0" i="0" dirty="0">
                <a:solidFill>
                  <a:srgbClr val="353535"/>
                </a:solidFill>
                <a:effectLst/>
                <a:latin typeface="Fira Sans" panose="020B0503050000020004" pitchFamily="34" charset="0"/>
              </a:rPr>
              <a:t>Janssen, Pieter The Relation </a:t>
            </a:r>
            <a:r>
              <a:rPr lang="it-IT" sz="1100" b="0" i="0" dirty="0" err="1">
                <a:solidFill>
                  <a:srgbClr val="353535"/>
                </a:solidFill>
                <a:effectLst/>
                <a:latin typeface="Fira Sans" panose="020B0503050000020004" pitchFamily="34" charset="0"/>
              </a:rPr>
              <a:t>Between</a:t>
            </a:r>
            <a:r>
              <a:rPr lang="it-IT" sz="1100" b="0" i="0" dirty="0">
                <a:solidFill>
                  <a:srgbClr val="353535"/>
                </a:solidFill>
                <a:effectLst/>
                <a:latin typeface="Fira Sans" panose="020B0503050000020004" pitchFamily="34" charset="0"/>
              </a:rPr>
              <a:t> </a:t>
            </a:r>
            <a:r>
              <a:rPr lang="it-IT" sz="1100" b="0" i="0" dirty="0" err="1">
                <a:solidFill>
                  <a:srgbClr val="353535"/>
                </a:solidFill>
                <a:effectLst/>
                <a:latin typeface="Fira Sans" panose="020B0503050000020004" pitchFamily="34" charset="0"/>
              </a:rPr>
              <a:t>Symptom</a:t>
            </a:r>
            <a:r>
              <a:rPr lang="it-IT" sz="1100" b="0" i="0" dirty="0">
                <a:solidFill>
                  <a:srgbClr val="353535"/>
                </a:solidFill>
                <a:effectLst/>
                <a:latin typeface="Fira Sans" panose="020B0503050000020004" pitchFamily="34" charset="0"/>
              </a:rPr>
              <a:t> </a:t>
            </a:r>
            <a:r>
              <a:rPr lang="it-IT" sz="1100" b="0" i="0" dirty="0" err="1">
                <a:solidFill>
                  <a:srgbClr val="353535"/>
                </a:solidFill>
                <a:effectLst/>
                <a:latin typeface="Fira Sans" panose="020B0503050000020004" pitchFamily="34" charset="0"/>
              </a:rPr>
              <a:t>Improvement</a:t>
            </a:r>
            <a:r>
              <a:rPr lang="it-IT" sz="1100" b="0" i="0" dirty="0">
                <a:solidFill>
                  <a:srgbClr val="353535"/>
                </a:solidFill>
                <a:effectLst/>
                <a:latin typeface="Fira Sans" panose="020B0503050000020004" pitchFamily="34" charset="0"/>
              </a:rPr>
              <a:t> and </a:t>
            </a:r>
            <a:r>
              <a:rPr lang="it-IT" sz="1100" b="0" i="0" dirty="0" err="1">
                <a:solidFill>
                  <a:srgbClr val="353535"/>
                </a:solidFill>
                <a:effectLst/>
                <a:latin typeface="Fira Sans" panose="020B0503050000020004" pitchFamily="34" charset="0"/>
              </a:rPr>
              <a:t>Gastric</a:t>
            </a:r>
            <a:r>
              <a:rPr lang="it-IT" sz="1100" b="0" i="0" dirty="0">
                <a:solidFill>
                  <a:srgbClr val="353535"/>
                </a:solidFill>
                <a:effectLst/>
                <a:latin typeface="Fira Sans" panose="020B0503050000020004" pitchFamily="34" charset="0"/>
              </a:rPr>
              <a:t> </a:t>
            </a:r>
            <a:r>
              <a:rPr lang="it-IT" sz="1100" b="0" i="0" dirty="0" err="1">
                <a:solidFill>
                  <a:srgbClr val="353535"/>
                </a:solidFill>
                <a:effectLst/>
                <a:latin typeface="Fira Sans" panose="020B0503050000020004" pitchFamily="34" charset="0"/>
              </a:rPr>
              <a:t>Emptying</a:t>
            </a:r>
            <a:r>
              <a:rPr lang="it-IT" sz="1100" b="0" i="0" dirty="0">
                <a:solidFill>
                  <a:srgbClr val="353535"/>
                </a:solidFill>
                <a:effectLst/>
                <a:latin typeface="Fira Sans" panose="020B0503050000020004" pitchFamily="34" charset="0"/>
              </a:rPr>
              <a:t> in the Treatment of </a:t>
            </a:r>
            <a:r>
              <a:rPr lang="it-IT" sz="1100" b="0" i="0" dirty="0" err="1">
                <a:solidFill>
                  <a:srgbClr val="353535"/>
                </a:solidFill>
                <a:effectLst/>
                <a:latin typeface="Fira Sans" panose="020B0503050000020004" pitchFamily="34" charset="0"/>
              </a:rPr>
              <a:t>Diabetic</a:t>
            </a:r>
            <a:r>
              <a:rPr lang="it-IT" sz="1100" b="0" i="0" dirty="0">
                <a:solidFill>
                  <a:srgbClr val="353535"/>
                </a:solidFill>
                <a:effectLst/>
                <a:latin typeface="Fira Sans" panose="020B0503050000020004" pitchFamily="34" charset="0"/>
              </a:rPr>
              <a:t> and </a:t>
            </a:r>
            <a:r>
              <a:rPr lang="it-IT" sz="1100" b="0" i="0" dirty="0" err="1">
                <a:solidFill>
                  <a:srgbClr val="353535"/>
                </a:solidFill>
                <a:effectLst/>
                <a:latin typeface="Fira Sans" panose="020B0503050000020004" pitchFamily="34" charset="0"/>
              </a:rPr>
              <a:t>Idiopathic</a:t>
            </a:r>
            <a:r>
              <a:rPr lang="it-IT" sz="1100" b="0" i="0" dirty="0">
                <a:solidFill>
                  <a:srgbClr val="353535"/>
                </a:solidFill>
                <a:effectLst/>
                <a:latin typeface="Fira Sans" panose="020B0503050000020004" pitchFamily="34" charset="0"/>
              </a:rPr>
              <a:t> </a:t>
            </a:r>
            <a:r>
              <a:rPr lang="it-IT" sz="1100" b="0" i="0" dirty="0" err="1">
                <a:solidFill>
                  <a:srgbClr val="353535"/>
                </a:solidFill>
                <a:effectLst/>
                <a:latin typeface="Fira Sans" panose="020B0503050000020004" pitchFamily="34" charset="0"/>
              </a:rPr>
              <a:t>Gastroparesis</a:t>
            </a:r>
            <a:r>
              <a:rPr lang="it-IT" sz="1100" b="0" i="0" dirty="0">
                <a:solidFill>
                  <a:srgbClr val="353535"/>
                </a:solidFill>
                <a:effectLst/>
                <a:latin typeface="Fira Sans" panose="020B0503050000020004" pitchFamily="34" charset="0"/>
              </a:rPr>
              <a:t>. American Journal of </a:t>
            </a:r>
            <a:r>
              <a:rPr lang="it-IT" sz="1100" b="0" i="0" dirty="0" err="1">
                <a:solidFill>
                  <a:srgbClr val="353535"/>
                </a:solidFill>
                <a:effectLst/>
                <a:latin typeface="Fira Sans" panose="020B0503050000020004" pitchFamily="34" charset="0"/>
              </a:rPr>
              <a:t>Gastroenterology</a:t>
            </a:r>
            <a:r>
              <a:rPr lang="it-IT" sz="1100" b="0" i="0" dirty="0">
                <a:solidFill>
                  <a:srgbClr val="353535"/>
                </a:solidFill>
                <a:effectLst/>
                <a:latin typeface="Fira Sans" panose="020B0503050000020004" pitchFamily="34" charset="0"/>
              </a:rPr>
              <a:t> 108(9):p 1382-1391, </a:t>
            </a:r>
            <a:r>
              <a:rPr lang="it-IT" sz="1100" b="0" i="0" dirty="0" err="1">
                <a:solidFill>
                  <a:srgbClr val="353535"/>
                </a:solidFill>
                <a:effectLst/>
                <a:latin typeface="Fira Sans" panose="020B0503050000020004" pitchFamily="34" charset="0"/>
              </a:rPr>
              <a:t>September</a:t>
            </a:r>
            <a:r>
              <a:rPr lang="it-IT" sz="1100" b="0" i="0" dirty="0">
                <a:solidFill>
                  <a:srgbClr val="353535"/>
                </a:solidFill>
                <a:effectLst/>
                <a:latin typeface="Fira Sans" panose="020B0503050000020004" pitchFamily="34" charset="0"/>
              </a:rPr>
              <a:t> 2013.</a:t>
            </a:r>
            <a:endParaRPr lang="it-IT" sz="1100" dirty="0"/>
          </a:p>
        </p:txBody>
      </p:sp>
      <p:sp>
        <p:nvSpPr>
          <p:cNvPr id="2" name="CasellaDiTesto 1">
            <a:extLst>
              <a:ext uri="{FF2B5EF4-FFF2-40B4-BE49-F238E27FC236}">
                <a16:creationId xmlns:a16="http://schemas.microsoft.com/office/drawing/2014/main" id="{52FD1F4E-3DA1-4610-D9AF-30BFD27488F3}"/>
              </a:ext>
            </a:extLst>
          </p:cNvPr>
          <p:cNvSpPr txBox="1"/>
          <p:nvPr/>
        </p:nvSpPr>
        <p:spPr>
          <a:xfrm>
            <a:off x="1436165" y="1391329"/>
            <a:ext cx="9234607" cy="338554"/>
          </a:xfrm>
          <a:prstGeom prst="rect">
            <a:avLst/>
          </a:prstGeom>
          <a:noFill/>
        </p:spPr>
        <p:txBody>
          <a:bodyPr wrap="square">
            <a:spAutoFit/>
          </a:bodyPr>
          <a:lstStyle/>
          <a:p>
            <a:pPr algn="ctr"/>
            <a:r>
              <a:rPr lang="it-IT" sz="1600" dirty="0">
                <a:solidFill>
                  <a:schemeClr val="accent1"/>
                </a:solidFill>
                <a:latin typeface="Fira Sans" panose="020B0503050000020004" pitchFamily="34" charset="0"/>
              </a:rPr>
              <a:t>No </a:t>
            </a:r>
            <a:r>
              <a:rPr lang="it-IT" sz="1600" dirty="0" err="1">
                <a:solidFill>
                  <a:schemeClr val="accent1"/>
                </a:solidFill>
                <a:latin typeface="Fira Sans" panose="020B0503050000020004" pitchFamily="34" charset="0"/>
              </a:rPr>
              <a:t>correlation</a:t>
            </a:r>
            <a:r>
              <a:rPr lang="it-IT" sz="1600" dirty="0">
                <a:solidFill>
                  <a:schemeClr val="accent1"/>
                </a:solidFill>
                <a:latin typeface="Fira Sans" panose="020B0503050000020004" pitchFamily="34" charset="0"/>
              </a:rPr>
              <a:t> </a:t>
            </a:r>
            <a:r>
              <a:rPr lang="it-IT" sz="1600" dirty="0" err="1">
                <a:solidFill>
                  <a:schemeClr val="accent1"/>
                </a:solidFill>
                <a:latin typeface="Fira Sans" panose="020B0503050000020004" pitchFamily="34" charset="0"/>
              </a:rPr>
              <a:t>was</a:t>
            </a:r>
            <a:r>
              <a:rPr lang="it-IT" sz="1600" dirty="0">
                <a:solidFill>
                  <a:schemeClr val="accent1"/>
                </a:solidFill>
                <a:latin typeface="Fira Sans" panose="020B0503050000020004" pitchFamily="34" charset="0"/>
              </a:rPr>
              <a:t> </a:t>
            </a:r>
            <a:r>
              <a:rPr lang="it-IT" sz="1600" dirty="0" err="1">
                <a:solidFill>
                  <a:schemeClr val="accent1"/>
                </a:solidFill>
                <a:latin typeface="Fira Sans" panose="020B0503050000020004" pitchFamily="34" charset="0"/>
              </a:rPr>
              <a:t>found</a:t>
            </a:r>
            <a:r>
              <a:rPr lang="it-IT" sz="1600" dirty="0">
                <a:solidFill>
                  <a:schemeClr val="accent1"/>
                </a:solidFill>
                <a:latin typeface="Fira Sans" panose="020B0503050000020004" pitchFamily="34" charset="0"/>
              </a:rPr>
              <a:t> </a:t>
            </a:r>
            <a:r>
              <a:rPr lang="it-IT" sz="1600" dirty="0" err="1">
                <a:solidFill>
                  <a:schemeClr val="accent1"/>
                </a:solidFill>
                <a:latin typeface="Fira Sans" panose="020B0503050000020004" pitchFamily="34" charset="0"/>
              </a:rPr>
              <a:t>between</a:t>
            </a:r>
            <a:r>
              <a:rPr lang="it-IT" sz="1600" dirty="0">
                <a:solidFill>
                  <a:schemeClr val="accent1"/>
                </a:solidFill>
                <a:latin typeface="Fira Sans" panose="020B0503050000020004" pitchFamily="34" charset="0"/>
              </a:rPr>
              <a:t> </a:t>
            </a:r>
            <a:r>
              <a:rPr lang="it-IT" sz="1600" dirty="0" err="1">
                <a:solidFill>
                  <a:schemeClr val="accent1"/>
                </a:solidFill>
                <a:latin typeface="Fira Sans" panose="020B0503050000020004" pitchFamily="34" charset="0"/>
              </a:rPr>
              <a:t>improvement</a:t>
            </a:r>
            <a:r>
              <a:rPr lang="it-IT" sz="1600" dirty="0">
                <a:solidFill>
                  <a:schemeClr val="accent1"/>
                </a:solidFill>
                <a:latin typeface="Fira Sans" panose="020B0503050000020004" pitchFamily="34" charset="0"/>
              </a:rPr>
              <a:t> in </a:t>
            </a:r>
            <a:r>
              <a:rPr lang="it-IT" sz="1600" dirty="0" err="1">
                <a:solidFill>
                  <a:schemeClr val="accent1"/>
                </a:solidFill>
                <a:latin typeface="Fira Sans" panose="020B0503050000020004" pitchFamily="34" charset="0"/>
              </a:rPr>
              <a:t>gastric</a:t>
            </a:r>
            <a:r>
              <a:rPr lang="it-IT" sz="1600" dirty="0">
                <a:solidFill>
                  <a:schemeClr val="accent1"/>
                </a:solidFill>
                <a:latin typeface="Fira Sans" panose="020B0503050000020004" pitchFamily="34" charset="0"/>
              </a:rPr>
              <a:t> </a:t>
            </a:r>
            <a:r>
              <a:rPr lang="it-IT" sz="1600" dirty="0" err="1">
                <a:solidFill>
                  <a:schemeClr val="accent1"/>
                </a:solidFill>
                <a:latin typeface="Fira Sans" panose="020B0503050000020004" pitchFamily="34" charset="0"/>
              </a:rPr>
              <a:t>emptying</a:t>
            </a:r>
            <a:r>
              <a:rPr lang="it-IT" sz="1600" dirty="0">
                <a:solidFill>
                  <a:schemeClr val="accent1"/>
                </a:solidFill>
                <a:latin typeface="Fira Sans" panose="020B0503050000020004" pitchFamily="34" charset="0"/>
              </a:rPr>
              <a:t> rates and </a:t>
            </a:r>
            <a:r>
              <a:rPr lang="it-IT" sz="1600" dirty="0" err="1">
                <a:solidFill>
                  <a:schemeClr val="accent1"/>
                </a:solidFill>
                <a:latin typeface="Fira Sans" panose="020B0503050000020004" pitchFamily="34" charset="0"/>
              </a:rPr>
              <a:t>symptoms</a:t>
            </a:r>
            <a:endParaRPr lang="it-IT" sz="1600" dirty="0">
              <a:solidFill>
                <a:schemeClr val="accent1"/>
              </a:solidFill>
            </a:endParaRPr>
          </a:p>
        </p:txBody>
      </p:sp>
    </p:spTree>
    <p:extLst>
      <p:ext uri="{BB962C8B-B14F-4D97-AF65-F5344CB8AC3E}">
        <p14:creationId xmlns:p14="http://schemas.microsoft.com/office/powerpoint/2010/main" val="15044725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010E65-9A30-DDA6-91A8-CB4A1807D44C}"/>
            </a:ext>
          </a:extLst>
        </p:cNvPr>
        <p:cNvGrpSpPr/>
        <p:nvPr/>
      </p:nvGrpSpPr>
      <p:grpSpPr>
        <a:xfrm>
          <a:off x="0" y="0"/>
          <a:ext cx="0" cy="0"/>
          <a:chOff x="0" y="0"/>
          <a:chExt cx="0" cy="0"/>
        </a:xfrm>
      </p:grpSpPr>
      <p:pic>
        <p:nvPicPr>
          <p:cNvPr id="3" name="Immagine 2">
            <a:extLst>
              <a:ext uri="{FF2B5EF4-FFF2-40B4-BE49-F238E27FC236}">
                <a16:creationId xmlns:a16="http://schemas.microsoft.com/office/drawing/2014/main" id="{53B32E3C-4CB4-D749-2C8D-231BB0FAD86A}"/>
              </a:ext>
            </a:extLst>
          </p:cNvPr>
          <p:cNvPicPr>
            <a:picLocks noChangeAspect="1"/>
          </p:cNvPicPr>
          <p:nvPr/>
        </p:nvPicPr>
        <p:blipFill>
          <a:blip r:embed="rId3"/>
          <a:stretch>
            <a:fillRect/>
          </a:stretch>
        </p:blipFill>
        <p:spPr>
          <a:xfrm>
            <a:off x="1117540" y="1098799"/>
            <a:ext cx="10517372" cy="5003836"/>
          </a:xfrm>
          <a:prstGeom prst="rect">
            <a:avLst/>
          </a:prstGeom>
        </p:spPr>
      </p:pic>
      <p:sp>
        <p:nvSpPr>
          <p:cNvPr id="4" name="Rettangolo 3">
            <a:extLst>
              <a:ext uri="{FF2B5EF4-FFF2-40B4-BE49-F238E27FC236}">
                <a16:creationId xmlns:a16="http://schemas.microsoft.com/office/drawing/2014/main" id="{846B304D-0652-6C85-913D-5C9995D43181}"/>
              </a:ext>
            </a:extLst>
          </p:cNvPr>
          <p:cNvSpPr/>
          <p:nvPr/>
        </p:nvSpPr>
        <p:spPr>
          <a:xfrm>
            <a:off x="7307461" y="4944864"/>
            <a:ext cx="4327451" cy="128122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 name="CasellaDiTesto 4">
            <a:extLst>
              <a:ext uri="{FF2B5EF4-FFF2-40B4-BE49-F238E27FC236}">
                <a16:creationId xmlns:a16="http://schemas.microsoft.com/office/drawing/2014/main" id="{43B4CE96-9780-2371-5566-DE319C88D991}"/>
              </a:ext>
            </a:extLst>
          </p:cNvPr>
          <p:cNvSpPr txBox="1"/>
          <p:nvPr/>
        </p:nvSpPr>
        <p:spPr>
          <a:xfrm>
            <a:off x="613616" y="6538287"/>
            <a:ext cx="11631547" cy="261610"/>
          </a:xfrm>
          <a:prstGeom prst="rect">
            <a:avLst/>
          </a:prstGeom>
          <a:noFill/>
        </p:spPr>
        <p:txBody>
          <a:bodyPr wrap="square">
            <a:spAutoFit/>
          </a:bodyPr>
          <a:lstStyle/>
          <a:p>
            <a:r>
              <a:rPr lang="en-US" sz="1100" b="0" i="0" dirty="0">
                <a:solidFill>
                  <a:srgbClr val="2E2E2E"/>
                </a:solidFill>
                <a:effectLst/>
                <a:latin typeface="Elsevier Sans"/>
              </a:rPr>
              <a:t>Staller K. </a:t>
            </a:r>
            <a:r>
              <a:rPr lang="en-US" sz="1100" dirty="0"/>
              <a:t>AGA Clinical Practice Guideline on Management of Gastroparesis. </a:t>
            </a:r>
            <a:r>
              <a:rPr lang="en-US" sz="1100" b="0" i="0" dirty="0">
                <a:solidFill>
                  <a:srgbClr val="2E2E2E"/>
                </a:solidFill>
                <a:effectLst/>
                <a:latin typeface="Elsevier Sans"/>
              </a:rPr>
              <a:t>Gastroenterology, 2025</a:t>
            </a:r>
          </a:p>
        </p:txBody>
      </p:sp>
      <p:sp>
        <p:nvSpPr>
          <p:cNvPr id="6" name="Rettangolo 5">
            <a:extLst>
              <a:ext uri="{FF2B5EF4-FFF2-40B4-BE49-F238E27FC236}">
                <a16:creationId xmlns:a16="http://schemas.microsoft.com/office/drawing/2014/main" id="{98E22D61-A17E-F71B-B95B-C6B0935C35AD}"/>
              </a:ext>
            </a:extLst>
          </p:cNvPr>
          <p:cNvSpPr/>
          <p:nvPr/>
        </p:nvSpPr>
        <p:spPr>
          <a:xfrm>
            <a:off x="8314662" y="1556621"/>
            <a:ext cx="3333308" cy="234581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 name="Immagine 1">
            <a:extLst>
              <a:ext uri="{FF2B5EF4-FFF2-40B4-BE49-F238E27FC236}">
                <a16:creationId xmlns:a16="http://schemas.microsoft.com/office/drawing/2014/main" id="{1B1CB403-B65E-CF07-4728-B39796987871}"/>
              </a:ext>
            </a:extLst>
          </p:cNvPr>
          <p:cNvPicPr>
            <a:picLocks noChangeAspect="1"/>
          </p:cNvPicPr>
          <p:nvPr/>
        </p:nvPicPr>
        <p:blipFill>
          <a:blip r:embed="rId3"/>
          <a:srcRect l="69307" t="11543" r="3650" b="45110"/>
          <a:stretch>
            <a:fillRect/>
          </a:stretch>
        </p:blipFill>
        <p:spPr>
          <a:xfrm>
            <a:off x="8813178" y="2958062"/>
            <a:ext cx="2844211" cy="2169042"/>
          </a:xfrm>
          <a:prstGeom prst="rect">
            <a:avLst/>
          </a:prstGeom>
        </p:spPr>
      </p:pic>
      <p:sp>
        <p:nvSpPr>
          <p:cNvPr id="7" name="Rettangolo 6">
            <a:extLst>
              <a:ext uri="{FF2B5EF4-FFF2-40B4-BE49-F238E27FC236}">
                <a16:creationId xmlns:a16="http://schemas.microsoft.com/office/drawing/2014/main" id="{1B0559AD-9F0F-E702-B07A-85CE139D62FE}"/>
              </a:ext>
            </a:extLst>
          </p:cNvPr>
          <p:cNvSpPr/>
          <p:nvPr/>
        </p:nvSpPr>
        <p:spPr>
          <a:xfrm>
            <a:off x="8813178" y="5567336"/>
            <a:ext cx="2765206" cy="1047307"/>
          </a:xfrm>
          <a:prstGeom prst="rect">
            <a:avLst/>
          </a:prstGeom>
          <a:solidFill>
            <a:srgbClr val="FCF0D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Delayed gastric emptying is defined as retention of </a:t>
            </a:r>
            <a:r>
              <a:rPr lang="en-US" b="1" dirty="0">
                <a:solidFill>
                  <a:schemeClr val="tx1"/>
                </a:solidFill>
              </a:rPr>
              <a:t>&gt;10% at 4 hours </a:t>
            </a:r>
          </a:p>
          <a:p>
            <a:pPr algn="ctr"/>
            <a:r>
              <a:rPr lang="en-US" dirty="0">
                <a:solidFill>
                  <a:schemeClr val="tx1"/>
                </a:solidFill>
              </a:rPr>
              <a:t>(or </a:t>
            </a:r>
            <a:r>
              <a:rPr lang="en-US" b="1" dirty="0">
                <a:solidFill>
                  <a:schemeClr val="tx1"/>
                </a:solidFill>
              </a:rPr>
              <a:t>&gt;60% </a:t>
            </a:r>
            <a:r>
              <a:rPr lang="en-US" dirty="0">
                <a:solidFill>
                  <a:schemeClr val="tx1"/>
                </a:solidFill>
              </a:rPr>
              <a:t>at 2 hours).</a:t>
            </a:r>
            <a:endParaRPr lang="it-IT" dirty="0">
              <a:solidFill>
                <a:schemeClr val="tx1"/>
              </a:solidFill>
            </a:endParaRPr>
          </a:p>
        </p:txBody>
      </p:sp>
      <p:sp>
        <p:nvSpPr>
          <p:cNvPr id="9" name="CasellaDiTesto 8">
            <a:extLst>
              <a:ext uri="{FF2B5EF4-FFF2-40B4-BE49-F238E27FC236}">
                <a16:creationId xmlns:a16="http://schemas.microsoft.com/office/drawing/2014/main" id="{8773653E-D03C-9688-FA6E-61ACDD1110F9}"/>
              </a:ext>
            </a:extLst>
          </p:cNvPr>
          <p:cNvSpPr txBox="1"/>
          <p:nvPr/>
        </p:nvSpPr>
        <p:spPr>
          <a:xfrm>
            <a:off x="8813178" y="1599080"/>
            <a:ext cx="2765207" cy="923330"/>
          </a:xfrm>
          <a:prstGeom prst="rect">
            <a:avLst/>
          </a:prstGeom>
          <a:ln>
            <a:solidFill>
              <a:srgbClr val="C00000"/>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b="1" dirty="0">
                <a:solidFill>
                  <a:srgbClr val="1F1F1F"/>
                </a:solidFill>
                <a:latin typeface="ElsevierGulliver"/>
              </a:rPr>
              <a:t>A</a:t>
            </a:r>
            <a:r>
              <a:rPr lang="en-US" b="1" i="0" dirty="0">
                <a:solidFill>
                  <a:srgbClr val="1F1F1F"/>
                </a:solidFill>
                <a:effectLst/>
                <a:latin typeface="ElsevierGulliver"/>
              </a:rPr>
              <a:t> 2-hour test may be associated with a 12% false-negative rate.</a:t>
            </a:r>
            <a:endParaRPr lang="it-IT" b="1" dirty="0"/>
          </a:p>
        </p:txBody>
      </p:sp>
    </p:spTree>
    <p:extLst>
      <p:ext uri="{BB962C8B-B14F-4D97-AF65-F5344CB8AC3E}">
        <p14:creationId xmlns:p14="http://schemas.microsoft.com/office/powerpoint/2010/main" val="1622009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1BECC0-0F19-0A42-025A-E6D0D23A015B}"/>
            </a:ext>
          </a:extLst>
        </p:cNvPr>
        <p:cNvGrpSpPr/>
        <p:nvPr/>
      </p:nvGrpSpPr>
      <p:grpSpPr>
        <a:xfrm>
          <a:off x="0" y="0"/>
          <a:ext cx="0" cy="0"/>
          <a:chOff x="0" y="0"/>
          <a:chExt cx="0" cy="0"/>
        </a:xfrm>
      </p:grpSpPr>
      <p:pic>
        <p:nvPicPr>
          <p:cNvPr id="3" name="Immagine 2">
            <a:extLst>
              <a:ext uri="{FF2B5EF4-FFF2-40B4-BE49-F238E27FC236}">
                <a16:creationId xmlns:a16="http://schemas.microsoft.com/office/drawing/2014/main" id="{38B734FB-654D-52FB-9E4E-E1D7214CF295}"/>
              </a:ext>
            </a:extLst>
          </p:cNvPr>
          <p:cNvPicPr>
            <a:picLocks noChangeAspect="1"/>
          </p:cNvPicPr>
          <p:nvPr/>
        </p:nvPicPr>
        <p:blipFill>
          <a:blip r:embed="rId3"/>
          <a:srcRect b="33484"/>
          <a:stretch>
            <a:fillRect/>
          </a:stretch>
        </p:blipFill>
        <p:spPr>
          <a:xfrm>
            <a:off x="6409357" y="2159789"/>
            <a:ext cx="5033578" cy="3847040"/>
          </a:xfrm>
          <a:prstGeom prst="rect">
            <a:avLst/>
          </a:prstGeom>
        </p:spPr>
      </p:pic>
      <p:pic>
        <p:nvPicPr>
          <p:cNvPr id="5" name="Immagine 4">
            <a:extLst>
              <a:ext uri="{FF2B5EF4-FFF2-40B4-BE49-F238E27FC236}">
                <a16:creationId xmlns:a16="http://schemas.microsoft.com/office/drawing/2014/main" id="{7077C052-19B3-D12A-0F3F-EDF92DD27ADB}"/>
              </a:ext>
            </a:extLst>
          </p:cNvPr>
          <p:cNvPicPr>
            <a:picLocks noChangeAspect="1"/>
          </p:cNvPicPr>
          <p:nvPr/>
        </p:nvPicPr>
        <p:blipFill>
          <a:blip r:embed="rId4"/>
          <a:srcRect b="35493"/>
          <a:stretch>
            <a:fillRect/>
          </a:stretch>
        </p:blipFill>
        <p:spPr>
          <a:xfrm>
            <a:off x="434776" y="1617544"/>
            <a:ext cx="5392400" cy="4782409"/>
          </a:xfrm>
          <a:prstGeom prst="rect">
            <a:avLst/>
          </a:prstGeom>
        </p:spPr>
      </p:pic>
      <p:sp>
        <p:nvSpPr>
          <p:cNvPr id="7" name="CasellaDiTesto 6">
            <a:extLst>
              <a:ext uri="{FF2B5EF4-FFF2-40B4-BE49-F238E27FC236}">
                <a16:creationId xmlns:a16="http://schemas.microsoft.com/office/drawing/2014/main" id="{C4CC9AE5-C465-D55F-B237-B538EF3BC4E1}"/>
              </a:ext>
            </a:extLst>
          </p:cNvPr>
          <p:cNvSpPr txBox="1"/>
          <p:nvPr/>
        </p:nvSpPr>
        <p:spPr>
          <a:xfrm>
            <a:off x="97641" y="6363987"/>
            <a:ext cx="12491841" cy="307777"/>
          </a:xfrm>
          <a:prstGeom prst="rect">
            <a:avLst/>
          </a:prstGeom>
          <a:noFill/>
        </p:spPr>
        <p:txBody>
          <a:bodyPr wrap="square">
            <a:spAutoFit/>
          </a:bodyPr>
          <a:lstStyle/>
          <a:p>
            <a:r>
              <a:rPr lang="en-US" sz="1400" dirty="0">
                <a:solidFill>
                  <a:srgbClr val="2E2E2E"/>
                </a:solidFill>
                <a:latin typeface="Elsevier Sans"/>
              </a:rPr>
              <a:t>Vijayvargiya P Association between delayed gastric emptying and upper gastrointestinal symptoms: a systematic review and meta-analysis, Gut, 2019</a:t>
            </a:r>
          </a:p>
        </p:txBody>
      </p:sp>
      <p:sp>
        <p:nvSpPr>
          <p:cNvPr id="2" name="CasellaDiTesto 1">
            <a:extLst>
              <a:ext uri="{FF2B5EF4-FFF2-40B4-BE49-F238E27FC236}">
                <a16:creationId xmlns:a16="http://schemas.microsoft.com/office/drawing/2014/main" id="{38D78FD8-39B5-2732-DF74-B3C9CDE480AF}"/>
              </a:ext>
            </a:extLst>
          </p:cNvPr>
          <p:cNvSpPr txBox="1"/>
          <p:nvPr/>
        </p:nvSpPr>
        <p:spPr>
          <a:xfrm>
            <a:off x="1617432" y="1068735"/>
            <a:ext cx="9234607" cy="584775"/>
          </a:xfrm>
          <a:prstGeom prst="rect">
            <a:avLst/>
          </a:prstGeom>
          <a:noFill/>
        </p:spPr>
        <p:txBody>
          <a:bodyPr wrap="square">
            <a:spAutoFit/>
          </a:bodyPr>
          <a:lstStyle/>
          <a:p>
            <a:pPr algn="ctr"/>
            <a:r>
              <a:rPr lang="en-US" sz="1600" dirty="0"/>
              <a:t>When assessed with </a:t>
            </a:r>
            <a:r>
              <a:rPr lang="en-US" sz="1600" b="1" dirty="0"/>
              <a:t>optimal methodology</a:t>
            </a:r>
            <a:r>
              <a:rPr lang="en-US" sz="1600" dirty="0"/>
              <a:t>, </a:t>
            </a:r>
          </a:p>
          <a:p>
            <a:pPr algn="ctr"/>
            <a:r>
              <a:rPr lang="en-US" sz="1600" dirty="0"/>
              <a:t>gastric emptying rates correlate with specific symptoms and response to prokinetics.</a:t>
            </a:r>
            <a:endParaRPr lang="it-IT" sz="1600" b="1" dirty="0">
              <a:solidFill>
                <a:schemeClr val="accent1"/>
              </a:solidFill>
            </a:endParaRPr>
          </a:p>
        </p:txBody>
      </p:sp>
      <p:sp>
        <p:nvSpPr>
          <p:cNvPr id="9" name="CasellaDiTesto 8">
            <a:extLst>
              <a:ext uri="{FF2B5EF4-FFF2-40B4-BE49-F238E27FC236}">
                <a16:creationId xmlns:a16="http://schemas.microsoft.com/office/drawing/2014/main" id="{5270719E-7FC8-C763-0F13-8028BBA08DDC}"/>
              </a:ext>
            </a:extLst>
          </p:cNvPr>
          <p:cNvSpPr txBox="1"/>
          <p:nvPr/>
        </p:nvSpPr>
        <p:spPr>
          <a:xfrm>
            <a:off x="112176" y="6562488"/>
            <a:ext cx="11238613"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2E2E2E"/>
                </a:solidFill>
                <a:effectLst/>
                <a:uLnTx/>
                <a:uFillTx/>
                <a:latin typeface="Elsevier Sans"/>
                <a:ea typeface="+mn-ea"/>
                <a:cs typeface="+mn-cs"/>
              </a:rPr>
              <a:t>Vijayvargiya P Effects of Promotility Agents on Gastric Emptying and Symptoms: A Systematic Review and Meta-analysis. Gastroenterology, 2019</a:t>
            </a:r>
          </a:p>
        </p:txBody>
      </p:sp>
    </p:spTree>
    <p:extLst>
      <p:ext uri="{BB962C8B-B14F-4D97-AF65-F5344CB8AC3E}">
        <p14:creationId xmlns:p14="http://schemas.microsoft.com/office/powerpoint/2010/main" val="1066027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B3669D-640E-F6DF-F776-2CC0F2836A92}"/>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8D9AB68-A98E-13E8-9DE9-18C45CE40168}"/>
              </a:ext>
            </a:extLst>
          </p:cNvPr>
          <p:cNvSpPr txBox="1"/>
          <p:nvPr/>
        </p:nvSpPr>
        <p:spPr>
          <a:xfrm>
            <a:off x="594063" y="1494238"/>
            <a:ext cx="9023085" cy="5324535"/>
          </a:xfrm>
          <a:prstGeom prst="rect">
            <a:avLst/>
          </a:prstGeom>
          <a:noFill/>
        </p:spPr>
        <p:txBody>
          <a:bodyPr wrap="square" rtlCol="0">
            <a:spAutoFit/>
          </a:bodyPr>
          <a:lstStyle/>
          <a:p>
            <a:pPr marL="179388" indent="-179388">
              <a:buFont typeface="Arial" pitchFamily="34" charset="0"/>
              <a:buChar char="•"/>
            </a:pPr>
            <a:r>
              <a:rPr lang="nl-BE" sz="2000" dirty="0">
                <a:solidFill>
                  <a:schemeClr val="accent1">
                    <a:lumMod val="50000"/>
                  </a:schemeClr>
                </a:solidFill>
              </a:rPr>
              <a:t>FD is a complex disorder characterized by multiple pathophysiological mechanisms that may overlap, translating into the multifaceted clinical presentation. </a:t>
            </a:r>
          </a:p>
          <a:p>
            <a:pPr marL="179388" indent="-179388">
              <a:buFont typeface="Arial" pitchFamily="34" charset="0"/>
              <a:buChar char="•"/>
            </a:pPr>
            <a:endParaRPr lang="nl-BE" sz="2000" dirty="0">
              <a:solidFill>
                <a:schemeClr val="accent1">
                  <a:lumMod val="50000"/>
                </a:schemeClr>
              </a:solidFill>
            </a:endParaRPr>
          </a:p>
          <a:p>
            <a:pPr>
              <a:buFont typeface="Arial" pitchFamily="34" charset="0"/>
              <a:buChar char="•"/>
            </a:pPr>
            <a:endParaRPr lang="it-IT" sz="2000" dirty="0">
              <a:solidFill>
                <a:schemeClr val="accent1">
                  <a:lumMod val="50000"/>
                </a:schemeClr>
              </a:solidFill>
            </a:endParaRPr>
          </a:p>
          <a:p>
            <a:pPr>
              <a:buFont typeface="Arial" pitchFamily="34" charset="0"/>
              <a:buChar char="•"/>
            </a:pPr>
            <a:r>
              <a:rPr lang="en-US" sz="2000" dirty="0"/>
              <a:t>A new definition of </a:t>
            </a:r>
            <a:r>
              <a:rPr lang="en-US" sz="2000" b="1" dirty="0"/>
              <a:t>meal-related EPS </a:t>
            </a:r>
            <a:r>
              <a:rPr lang="en-US" sz="2000" dirty="0"/>
              <a:t>is emerging in Rome V, although further studies are needed to assess targeted pathophysiology-based therapies.</a:t>
            </a:r>
          </a:p>
          <a:p>
            <a:endParaRPr lang="en-US" sz="2000" u="sng" dirty="0">
              <a:solidFill>
                <a:schemeClr val="accent1">
                  <a:lumMod val="50000"/>
                </a:schemeClr>
              </a:solidFill>
            </a:endParaRPr>
          </a:p>
          <a:p>
            <a:endParaRPr lang="en-US" sz="2000" u="sng" dirty="0">
              <a:solidFill>
                <a:schemeClr val="accent1">
                  <a:lumMod val="50000"/>
                </a:schemeClr>
              </a:solidFill>
            </a:endParaRPr>
          </a:p>
          <a:p>
            <a:pPr marL="179388" indent="-179388">
              <a:buFont typeface="Arial" pitchFamily="34" charset="0"/>
              <a:buChar char="•"/>
            </a:pPr>
            <a:r>
              <a:rPr lang="en-US" sz="2000" dirty="0"/>
              <a:t>In the absence of alarm features, a simple </a:t>
            </a:r>
            <a:r>
              <a:rPr lang="en-US" sz="2000" b="1" dirty="0"/>
              <a:t>test-and-treat strategy </a:t>
            </a:r>
            <a:r>
              <a:rPr lang="en-US" sz="2000" dirty="0"/>
              <a:t>is usually sufficient for the clinical management of FD.</a:t>
            </a:r>
            <a:endParaRPr lang="en-US" sz="2000" u="sng" dirty="0">
              <a:solidFill>
                <a:schemeClr val="accent1">
                  <a:lumMod val="50000"/>
                </a:schemeClr>
              </a:solidFill>
            </a:endParaRPr>
          </a:p>
          <a:p>
            <a:pPr marL="179388" indent="-179388">
              <a:buFont typeface="Arial" pitchFamily="34" charset="0"/>
              <a:buChar char="•"/>
            </a:pPr>
            <a:endParaRPr lang="it-IT" sz="2000" u="sng" dirty="0">
              <a:solidFill>
                <a:schemeClr val="accent1">
                  <a:lumMod val="50000"/>
                </a:schemeClr>
              </a:solidFill>
            </a:endParaRPr>
          </a:p>
          <a:p>
            <a:pPr marL="179388" indent="-179388">
              <a:buFont typeface="Arial" pitchFamily="34" charset="0"/>
              <a:buChar char="•"/>
            </a:pPr>
            <a:endParaRPr lang="it-IT" sz="2000" u="sng" dirty="0">
              <a:solidFill>
                <a:schemeClr val="accent1">
                  <a:lumMod val="50000"/>
                </a:schemeClr>
              </a:solidFill>
            </a:endParaRPr>
          </a:p>
          <a:p>
            <a:pPr>
              <a:buFont typeface="Arial" pitchFamily="34" charset="0"/>
              <a:buChar char="•"/>
            </a:pPr>
            <a:r>
              <a:rPr lang="en-US" sz="2000" dirty="0"/>
              <a:t>In clinical practice, the distinction between FD and gastroparesis may be blurred. </a:t>
            </a:r>
            <a:r>
              <a:rPr lang="en-US" sz="2000" u="sng" dirty="0"/>
              <a:t>Symptom profile, underlying etiology, and predisposing factors should always guide the decision to test for gastroparesis.</a:t>
            </a:r>
            <a:endParaRPr lang="en-US" sz="2000" u="sng" dirty="0">
              <a:solidFill>
                <a:schemeClr val="accent1">
                  <a:lumMod val="50000"/>
                </a:schemeClr>
              </a:solidFill>
            </a:endParaRPr>
          </a:p>
          <a:p>
            <a:pPr>
              <a:buFont typeface="Arial" pitchFamily="34" charset="0"/>
              <a:buChar char="•"/>
            </a:pPr>
            <a:endParaRPr lang="it-IT" sz="2000" dirty="0">
              <a:solidFill>
                <a:schemeClr val="accent1">
                  <a:lumMod val="50000"/>
                </a:schemeClr>
              </a:solidFill>
            </a:endParaRPr>
          </a:p>
        </p:txBody>
      </p:sp>
      <p:pic>
        <p:nvPicPr>
          <p:cNvPr id="3" name="Immagine 2">
            <a:extLst>
              <a:ext uri="{FF2B5EF4-FFF2-40B4-BE49-F238E27FC236}">
                <a16:creationId xmlns:a16="http://schemas.microsoft.com/office/drawing/2014/main" id="{8FFB5E69-16ED-F9ED-5143-9FDCFFB581B6}"/>
              </a:ext>
            </a:extLst>
          </p:cNvPr>
          <p:cNvPicPr>
            <a:picLocks noChangeAspect="1"/>
          </p:cNvPicPr>
          <p:nvPr/>
        </p:nvPicPr>
        <p:blipFill>
          <a:blip r:embed="rId2"/>
          <a:stretch>
            <a:fillRect/>
          </a:stretch>
        </p:blipFill>
        <p:spPr>
          <a:xfrm>
            <a:off x="9260957" y="1075658"/>
            <a:ext cx="2849526" cy="2702137"/>
          </a:xfrm>
          <a:prstGeom prst="rect">
            <a:avLst/>
          </a:prstGeom>
        </p:spPr>
      </p:pic>
    </p:spTree>
    <p:extLst>
      <p:ext uri="{BB962C8B-B14F-4D97-AF65-F5344CB8AC3E}">
        <p14:creationId xmlns:p14="http://schemas.microsoft.com/office/powerpoint/2010/main" val="7190591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15E15-DA9B-7CD9-6975-1CDA5D5F8298}"/>
            </a:ext>
          </a:extLst>
        </p:cNvPr>
        <p:cNvGrpSpPr/>
        <p:nvPr/>
      </p:nvGrpSpPr>
      <p:grpSpPr>
        <a:xfrm>
          <a:off x="0" y="0"/>
          <a:ext cx="0" cy="0"/>
          <a:chOff x="0" y="0"/>
          <a:chExt cx="0" cy="0"/>
        </a:xfrm>
      </p:grpSpPr>
      <p:sp>
        <p:nvSpPr>
          <p:cNvPr id="6" name="Titolo 1">
            <a:extLst>
              <a:ext uri="{FF2B5EF4-FFF2-40B4-BE49-F238E27FC236}">
                <a16:creationId xmlns:a16="http://schemas.microsoft.com/office/drawing/2014/main" id="{5DBB37E2-24EB-DCB5-F38D-BB21C80CCA5D}"/>
              </a:ext>
            </a:extLst>
          </p:cNvPr>
          <p:cNvSpPr txBox="1">
            <a:spLocks/>
          </p:cNvSpPr>
          <p:nvPr/>
        </p:nvSpPr>
        <p:spPr>
          <a:xfrm>
            <a:off x="574147" y="1553321"/>
            <a:ext cx="10515600" cy="1325563"/>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dirty="0" err="1">
                <a:solidFill>
                  <a:schemeClr val="tx2"/>
                </a:solidFill>
              </a:rPr>
              <a:t>Conflicts</a:t>
            </a:r>
            <a:r>
              <a:rPr lang="it-IT" dirty="0">
                <a:solidFill>
                  <a:schemeClr val="tx2"/>
                </a:solidFill>
              </a:rPr>
              <a:t> of </a:t>
            </a:r>
            <a:r>
              <a:rPr lang="it-IT" dirty="0" err="1">
                <a:solidFill>
                  <a:schemeClr val="tx2"/>
                </a:solidFill>
              </a:rPr>
              <a:t>interest</a:t>
            </a:r>
            <a:r>
              <a:rPr lang="it-IT" dirty="0">
                <a:solidFill>
                  <a:schemeClr val="tx2"/>
                </a:solidFill>
              </a:rPr>
              <a:t>:</a:t>
            </a:r>
          </a:p>
          <a:p>
            <a:pPr algn="ctr"/>
            <a:r>
              <a:rPr lang="it-IT" dirty="0">
                <a:solidFill>
                  <a:schemeClr val="tx2"/>
                </a:solidFill>
              </a:rPr>
              <a:t> </a:t>
            </a:r>
          </a:p>
          <a:p>
            <a:r>
              <a:rPr lang="it-IT" sz="2400" dirty="0"/>
              <a:t>Speaker for: Dr. Falk, </a:t>
            </a:r>
            <a:r>
              <a:rPr lang="it-IT" sz="2400" dirty="0" err="1"/>
              <a:t>Bruschettini</a:t>
            </a:r>
            <a:r>
              <a:rPr lang="it-IT" sz="2400" dirty="0"/>
              <a:t>, Fenix Pharma, Sanofi</a:t>
            </a:r>
            <a:endParaRPr lang="it-IT" sz="2400" dirty="0">
              <a:solidFill>
                <a:schemeClr val="tx2"/>
              </a:solidFill>
            </a:endParaRPr>
          </a:p>
        </p:txBody>
      </p:sp>
      <p:sp>
        <p:nvSpPr>
          <p:cNvPr id="8" name="CasellaDiTesto 7">
            <a:extLst>
              <a:ext uri="{FF2B5EF4-FFF2-40B4-BE49-F238E27FC236}">
                <a16:creationId xmlns:a16="http://schemas.microsoft.com/office/drawing/2014/main" id="{B50FC83B-02FC-BA59-F8E5-C36273CD12FB}"/>
              </a:ext>
            </a:extLst>
          </p:cNvPr>
          <p:cNvSpPr txBox="1"/>
          <p:nvPr/>
        </p:nvSpPr>
        <p:spPr>
          <a:xfrm>
            <a:off x="1115727" y="3384182"/>
            <a:ext cx="6195194" cy="646331"/>
          </a:xfrm>
          <a:prstGeom prst="rect">
            <a:avLst/>
          </a:prstGeom>
          <a:noFill/>
        </p:spPr>
        <p:txBody>
          <a:bodyPr wrap="square">
            <a:spAutoFit/>
          </a:bodyPr>
          <a:lstStyle/>
          <a:p>
            <a:br>
              <a:rPr lang="it-IT" dirty="0"/>
            </a:br>
            <a:endParaRPr lang="it-IT" dirty="0">
              <a:solidFill>
                <a:schemeClr val="tx2"/>
              </a:solidFill>
            </a:endParaRPr>
          </a:p>
        </p:txBody>
      </p:sp>
    </p:spTree>
    <p:extLst>
      <p:ext uri="{BB962C8B-B14F-4D97-AF65-F5344CB8AC3E}">
        <p14:creationId xmlns:p14="http://schemas.microsoft.com/office/powerpoint/2010/main" val="40827754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magine 16">
            <a:extLst>
              <a:ext uri="{FF2B5EF4-FFF2-40B4-BE49-F238E27FC236}">
                <a16:creationId xmlns:a16="http://schemas.microsoft.com/office/drawing/2014/main" id="{1B4B8529-BFCE-EBD2-3B73-35194E9AE73D}"/>
              </a:ext>
            </a:extLst>
          </p:cNvPr>
          <p:cNvPicPr>
            <a:picLocks noChangeAspect="1"/>
          </p:cNvPicPr>
          <p:nvPr/>
        </p:nvPicPr>
        <p:blipFill>
          <a:blip r:embed="rId2"/>
          <a:stretch>
            <a:fillRect/>
          </a:stretch>
        </p:blipFill>
        <p:spPr>
          <a:xfrm>
            <a:off x="5617481" y="982485"/>
            <a:ext cx="6574519" cy="5392582"/>
          </a:xfrm>
          <a:prstGeom prst="rect">
            <a:avLst/>
          </a:prstGeom>
        </p:spPr>
      </p:pic>
      <p:pic>
        <p:nvPicPr>
          <p:cNvPr id="2" name="Immagine 1">
            <a:extLst>
              <a:ext uri="{FF2B5EF4-FFF2-40B4-BE49-F238E27FC236}">
                <a16:creationId xmlns:a16="http://schemas.microsoft.com/office/drawing/2014/main" id="{488E98A3-E495-BD23-8C5A-BA01368D173E}"/>
              </a:ext>
            </a:extLst>
          </p:cNvPr>
          <p:cNvPicPr>
            <a:picLocks noChangeAspect="1"/>
          </p:cNvPicPr>
          <p:nvPr/>
        </p:nvPicPr>
        <p:blipFill>
          <a:blip r:embed="rId3"/>
          <a:stretch>
            <a:fillRect/>
          </a:stretch>
        </p:blipFill>
        <p:spPr>
          <a:xfrm>
            <a:off x="10829901" y="244566"/>
            <a:ext cx="1029633" cy="374412"/>
          </a:xfrm>
          <a:prstGeom prst="rect">
            <a:avLst/>
          </a:prstGeom>
        </p:spPr>
      </p:pic>
      <p:pic>
        <p:nvPicPr>
          <p:cNvPr id="6" name="Immagine 5">
            <a:extLst>
              <a:ext uri="{FF2B5EF4-FFF2-40B4-BE49-F238E27FC236}">
                <a16:creationId xmlns:a16="http://schemas.microsoft.com/office/drawing/2014/main" id="{F5305444-B0F8-59B0-8EE1-E4B5EFAA4B0E}"/>
              </a:ext>
            </a:extLst>
          </p:cNvPr>
          <p:cNvPicPr>
            <a:picLocks noChangeAspect="1"/>
          </p:cNvPicPr>
          <p:nvPr/>
        </p:nvPicPr>
        <p:blipFill>
          <a:blip r:embed="rId4"/>
          <a:stretch>
            <a:fillRect/>
          </a:stretch>
        </p:blipFill>
        <p:spPr>
          <a:xfrm>
            <a:off x="239233" y="1193067"/>
            <a:ext cx="5216789" cy="2813186"/>
          </a:xfrm>
          <a:prstGeom prst="rect">
            <a:avLst/>
          </a:prstGeom>
        </p:spPr>
      </p:pic>
      <p:sp>
        <p:nvSpPr>
          <p:cNvPr id="3" name="CasellaDiTesto 2">
            <a:extLst>
              <a:ext uri="{FF2B5EF4-FFF2-40B4-BE49-F238E27FC236}">
                <a16:creationId xmlns:a16="http://schemas.microsoft.com/office/drawing/2014/main" id="{7339F63E-085D-1510-B78A-BE9C06E8CBBF}"/>
              </a:ext>
            </a:extLst>
          </p:cNvPr>
          <p:cNvSpPr txBox="1"/>
          <p:nvPr/>
        </p:nvSpPr>
        <p:spPr>
          <a:xfrm>
            <a:off x="409204" y="6546248"/>
            <a:ext cx="11998086" cy="246221"/>
          </a:xfrm>
          <a:prstGeom prst="rect">
            <a:avLst/>
          </a:prstGeom>
          <a:noFill/>
        </p:spPr>
        <p:txBody>
          <a:bodyPr wrap="square">
            <a:spAutoFit/>
          </a:bodyPr>
          <a:lstStyle/>
          <a:p>
            <a:r>
              <a:rPr lang="it-IT" sz="1000" b="0" i="0" u="none" strike="noStrike" dirty="0">
                <a:solidFill>
                  <a:srgbClr val="212121"/>
                </a:solidFill>
                <a:effectLst/>
                <a:latin typeface="Calibri" panose="020F0502020204030204" pitchFamily="34" charset="0"/>
                <a:cs typeface="Calibri" panose="020F0502020204030204" pitchFamily="34" charset="0"/>
              </a:rPr>
              <a:t>Sarnelli G</a:t>
            </a:r>
            <a:r>
              <a:rPr lang="it-IT" sz="1000" dirty="0">
                <a:solidFill>
                  <a:srgbClr val="212121"/>
                </a:solidFill>
                <a:latin typeface="Calibri" panose="020F0502020204030204" pitchFamily="34" charset="0"/>
                <a:cs typeface="Calibri" panose="020F0502020204030204" pitchFamily="34" charset="0"/>
              </a:rPr>
              <a:t> &amp; Pesce M..  Et al.  </a:t>
            </a:r>
            <a:r>
              <a:rPr lang="it-IT" sz="1000" b="0" i="0" u="none" strike="noStrike" dirty="0" err="1">
                <a:solidFill>
                  <a:srgbClr val="212121"/>
                </a:solidFill>
                <a:effectLst/>
                <a:latin typeface="Calibri" panose="020F0502020204030204" pitchFamily="34" charset="0"/>
                <a:cs typeface="Calibri" panose="020F0502020204030204" pitchFamily="34" charset="0"/>
              </a:rPr>
              <a:t>Italian</a:t>
            </a:r>
            <a:r>
              <a:rPr lang="it-IT" sz="1000" b="0" i="0" u="none" strike="noStrike" dirty="0">
                <a:solidFill>
                  <a:srgbClr val="212121"/>
                </a:solidFill>
                <a:effectLst/>
                <a:latin typeface="Calibri" panose="020F0502020204030204" pitchFamily="34" charset="0"/>
                <a:cs typeface="Calibri" panose="020F0502020204030204" pitchFamily="34" charset="0"/>
              </a:rPr>
              <a:t> </a:t>
            </a:r>
            <a:r>
              <a:rPr lang="it-IT" sz="1000" b="0" i="0" u="none" strike="noStrike" dirty="0" err="1">
                <a:solidFill>
                  <a:srgbClr val="212121"/>
                </a:solidFill>
                <a:effectLst/>
                <a:latin typeface="Calibri" panose="020F0502020204030204" pitchFamily="34" charset="0"/>
                <a:cs typeface="Calibri" panose="020F0502020204030204" pitchFamily="34" charset="0"/>
              </a:rPr>
              <a:t>guidelines</a:t>
            </a:r>
            <a:r>
              <a:rPr lang="it-IT" sz="1000" b="0" i="0" u="none" strike="noStrike" dirty="0">
                <a:solidFill>
                  <a:srgbClr val="212121"/>
                </a:solidFill>
                <a:effectLst/>
                <a:latin typeface="Calibri" panose="020F0502020204030204" pitchFamily="34" charset="0"/>
                <a:cs typeface="Calibri" panose="020F0502020204030204" pitchFamily="34" charset="0"/>
              </a:rPr>
              <a:t> for the </a:t>
            </a:r>
            <a:r>
              <a:rPr lang="it-IT" sz="1000" b="0" i="0" u="none" strike="noStrike" dirty="0" err="1">
                <a:solidFill>
                  <a:srgbClr val="212121"/>
                </a:solidFill>
                <a:effectLst/>
                <a:latin typeface="Calibri" panose="020F0502020204030204" pitchFamily="34" charset="0"/>
                <a:cs typeface="Calibri" panose="020F0502020204030204" pitchFamily="34" charset="0"/>
              </a:rPr>
              <a:t>diagnosis</a:t>
            </a:r>
            <a:r>
              <a:rPr lang="it-IT" sz="1000" b="0" i="0" u="none" strike="noStrike" dirty="0">
                <a:solidFill>
                  <a:srgbClr val="212121"/>
                </a:solidFill>
                <a:effectLst/>
                <a:latin typeface="Calibri" panose="020F0502020204030204" pitchFamily="34" charset="0"/>
                <a:cs typeface="Calibri" panose="020F0502020204030204" pitchFamily="34" charset="0"/>
              </a:rPr>
              <a:t> and treatment of </a:t>
            </a:r>
            <a:r>
              <a:rPr lang="it-IT" sz="1000" b="0" i="0" u="none" strike="noStrike" dirty="0" err="1">
                <a:solidFill>
                  <a:srgbClr val="212121"/>
                </a:solidFill>
                <a:effectLst/>
                <a:latin typeface="Calibri" panose="020F0502020204030204" pitchFamily="34" charset="0"/>
                <a:cs typeface="Calibri" panose="020F0502020204030204" pitchFamily="34" charset="0"/>
              </a:rPr>
              <a:t>functional</a:t>
            </a:r>
            <a:r>
              <a:rPr lang="it-IT" sz="1000" b="0" i="0" u="none" strike="noStrike" dirty="0">
                <a:solidFill>
                  <a:srgbClr val="212121"/>
                </a:solidFill>
                <a:effectLst/>
                <a:latin typeface="Calibri" panose="020F0502020204030204" pitchFamily="34" charset="0"/>
                <a:cs typeface="Calibri" panose="020F0502020204030204" pitchFamily="34" charset="0"/>
              </a:rPr>
              <a:t> </a:t>
            </a:r>
            <a:r>
              <a:rPr lang="it-IT" sz="1000" b="0" i="0" u="none" strike="noStrike" dirty="0" err="1">
                <a:solidFill>
                  <a:srgbClr val="212121"/>
                </a:solidFill>
                <a:effectLst/>
                <a:latin typeface="Calibri" panose="020F0502020204030204" pitchFamily="34" charset="0"/>
                <a:cs typeface="Calibri" panose="020F0502020204030204" pitchFamily="34" charset="0"/>
              </a:rPr>
              <a:t>dyspepsia</a:t>
            </a:r>
            <a:r>
              <a:rPr lang="it-IT" sz="1000" b="0" i="0" u="none" strike="noStrike" dirty="0">
                <a:solidFill>
                  <a:srgbClr val="212121"/>
                </a:solidFill>
                <a:effectLst/>
                <a:latin typeface="Calibri" panose="020F0502020204030204" pitchFamily="34" charset="0"/>
                <a:cs typeface="Calibri" panose="020F0502020204030204" pitchFamily="34" charset="0"/>
              </a:rPr>
              <a:t> - joint consensus from the </a:t>
            </a:r>
            <a:r>
              <a:rPr lang="it-IT" sz="1000" b="0" i="0" u="none" strike="noStrike" dirty="0" err="1">
                <a:solidFill>
                  <a:srgbClr val="212121"/>
                </a:solidFill>
                <a:effectLst/>
                <a:latin typeface="Calibri" panose="020F0502020204030204" pitchFamily="34" charset="0"/>
                <a:cs typeface="Calibri" panose="020F0502020204030204" pitchFamily="34" charset="0"/>
              </a:rPr>
              <a:t>Italian</a:t>
            </a:r>
            <a:r>
              <a:rPr lang="it-IT" sz="1000" b="0" i="0" u="none" strike="noStrike" dirty="0">
                <a:solidFill>
                  <a:srgbClr val="212121"/>
                </a:solidFill>
                <a:effectLst/>
                <a:latin typeface="Calibri" panose="020F0502020204030204" pitchFamily="34" charset="0"/>
                <a:cs typeface="Calibri" panose="020F0502020204030204" pitchFamily="34" charset="0"/>
              </a:rPr>
              <a:t> societies of </a:t>
            </a:r>
            <a:r>
              <a:rPr lang="it-IT" sz="1000" b="0" i="0" u="none" strike="noStrike" dirty="0" err="1">
                <a:solidFill>
                  <a:srgbClr val="212121"/>
                </a:solidFill>
                <a:effectLst/>
                <a:latin typeface="Calibri" panose="020F0502020204030204" pitchFamily="34" charset="0"/>
                <a:cs typeface="Calibri" panose="020F0502020204030204" pitchFamily="34" charset="0"/>
              </a:rPr>
              <a:t>gastroenterology</a:t>
            </a:r>
            <a:r>
              <a:rPr lang="it-IT" sz="1000" b="0" i="0" u="none" strike="noStrike" dirty="0">
                <a:solidFill>
                  <a:srgbClr val="212121"/>
                </a:solidFill>
                <a:effectLst/>
                <a:latin typeface="Calibri" panose="020F0502020204030204" pitchFamily="34" charset="0"/>
                <a:cs typeface="Calibri" panose="020F0502020204030204" pitchFamily="34" charset="0"/>
              </a:rPr>
              <a:t> and </a:t>
            </a:r>
            <a:r>
              <a:rPr lang="it-IT" sz="1000" b="0" i="0" u="none" strike="noStrike" dirty="0" err="1">
                <a:solidFill>
                  <a:srgbClr val="212121"/>
                </a:solidFill>
                <a:effectLst/>
                <a:latin typeface="Calibri" panose="020F0502020204030204" pitchFamily="34" charset="0"/>
                <a:cs typeface="Calibri" panose="020F0502020204030204" pitchFamily="34" charset="0"/>
              </a:rPr>
              <a:t>endoscopy</a:t>
            </a:r>
            <a:r>
              <a:rPr lang="it-IT" sz="1000" b="0" i="0" u="none" strike="noStrike" dirty="0">
                <a:solidFill>
                  <a:srgbClr val="212121"/>
                </a:solidFill>
                <a:effectLst/>
                <a:latin typeface="Calibri" panose="020F0502020204030204" pitchFamily="34" charset="0"/>
                <a:cs typeface="Calibri" panose="020F0502020204030204" pitchFamily="34" charset="0"/>
              </a:rPr>
              <a:t> (SIGE),. </a:t>
            </a:r>
            <a:r>
              <a:rPr lang="it-IT" sz="1000" b="0" i="0" u="none" strike="noStrike" dirty="0" err="1">
                <a:solidFill>
                  <a:srgbClr val="212121"/>
                </a:solidFill>
                <a:effectLst/>
                <a:latin typeface="Calibri" panose="020F0502020204030204" pitchFamily="34" charset="0"/>
                <a:cs typeface="Calibri" panose="020F0502020204030204" pitchFamily="34" charset="0"/>
              </a:rPr>
              <a:t>Dig</a:t>
            </a:r>
            <a:r>
              <a:rPr lang="it-IT" sz="1000" b="0" i="0" u="none" strike="noStrike" dirty="0">
                <a:solidFill>
                  <a:srgbClr val="212121"/>
                </a:solidFill>
                <a:effectLst/>
                <a:latin typeface="Calibri" panose="020F0502020204030204" pitchFamily="34" charset="0"/>
                <a:cs typeface="Calibri" panose="020F0502020204030204" pitchFamily="34" charset="0"/>
              </a:rPr>
              <a:t> </a:t>
            </a:r>
            <a:r>
              <a:rPr lang="it-IT" sz="1000" b="0" i="0" u="none" strike="noStrike" dirty="0" err="1">
                <a:solidFill>
                  <a:srgbClr val="212121"/>
                </a:solidFill>
                <a:effectLst/>
                <a:latin typeface="Calibri" panose="020F0502020204030204" pitchFamily="34" charset="0"/>
                <a:cs typeface="Calibri" panose="020F0502020204030204" pitchFamily="34" charset="0"/>
              </a:rPr>
              <a:t>Liver</a:t>
            </a:r>
            <a:r>
              <a:rPr lang="it-IT" sz="1000" b="0" i="0" u="none" strike="noStrike" dirty="0">
                <a:solidFill>
                  <a:srgbClr val="212121"/>
                </a:solidFill>
                <a:effectLst/>
                <a:latin typeface="Calibri" panose="020F0502020204030204" pitchFamily="34" charset="0"/>
                <a:cs typeface="Calibri" panose="020F0502020204030204" pitchFamily="34" charset="0"/>
              </a:rPr>
              <a:t> </a:t>
            </a:r>
            <a:r>
              <a:rPr lang="it-IT" sz="1000" b="0" i="0" u="none" strike="noStrike" dirty="0" err="1">
                <a:solidFill>
                  <a:srgbClr val="212121"/>
                </a:solidFill>
                <a:effectLst/>
                <a:latin typeface="Calibri" panose="020F0502020204030204" pitchFamily="34" charset="0"/>
                <a:cs typeface="Calibri" panose="020F0502020204030204" pitchFamily="34" charset="0"/>
              </a:rPr>
              <a:t>Dis</a:t>
            </a:r>
            <a:r>
              <a:rPr lang="it-IT" sz="1000" b="0" i="0" u="none" strike="noStrike" dirty="0">
                <a:solidFill>
                  <a:srgbClr val="212121"/>
                </a:solidFill>
                <a:effectLst/>
                <a:latin typeface="Calibri" panose="020F0502020204030204" pitchFamily="34" charset="0"/>
                <a:cs typeface="Calibri" panose="020F0502020204030204" pitchFamily="34" charset="0"/>
              </a:rPr>
              <a:t>. 2025 Sep;57(9):</a:t>
            </a:r>
            <a:endParaRPr lang="en-US" sz="1000" dirty="0">
              <a:latin typeface="Calibri" panose="020F0502020204030204" pitchFamily="34" charset="0"/>
              <a:cs typeface="Calibri" panose="020F0502020204030204" pitchFamily="34" charset="0"/>
            </a:endParaRPr>
          </a:p>
        </p:txBody>
      </p:sp>
      <p:sp>
        <p:nvSpPr>
          <p:cNvPr id="4" name="CasellaDiTesto 3">
            <a:extLst>
              <a:ext uri="{FF2B5EF4-FFF2-40B4-BE49-F238E27FC236}">
                <a16:creationId xmlns:a16="http://schemas.microsoft.com/office/drawing/2014/main" id="{721C28DE-4A40-ABAE-3A62-A6C5369210A1}"/>
              </a:ext>
            </a:extLst>
          </p:cNvPr>
          <p:cNvSpPr txBox="1"/>
          <p:nvPr/>
        </p:nvSpPr>
        <p:spPr>
          <a:xfrm>
            <a:off x="690008" y="4322143"/>
            <a:ext cx="4698262" cy="523220"/>
          </a:xfrm>
          <a:prstGeom prst="rect">
            <a:avLst/>
          </a:prstGeom>
          <a:noFill/>
        </p:spPr>
        <p:txBody>
          <a:bodyPr wrap="square">
            <a:spAutoFit/>
          </a:bodyPr>
          <a:lstStyle/>
          <a:p>
            <a:pPr algn="ctr"/>
            <a:r>
              <a:rPr lang="it-IT" sz="2800" dirty="0" err="1">
                <a:solidFill>
                  <a:schemeClr val="tx2"/>
                </a:solidFill>
                <a:effectLst>
                  <a:outerShdw blurRad="38100" dist="38100" dir="2700000" algn="tl">
                    <a:srgbClr val="000000">
                      <a:alpha val="43137"/>
                    </a:srgbClr>
                  </a:outerShdw>
                </a:effectLst>
              </a:rPr>
              <a:t>Diagnosis</a:t>
            </a:r>
            <a:endParaRPr lang="it-IT" sz="2800" dirty="0">
              <a:solidFill>
                <a:schemeClr val="tx2"/>
              </a:solidFill>
              <a:effectLst>
                <a:outerShdw blurRad="38100" dist="38100" dir="2700000" algn="tl">
                  <a:srgbClr val="000000">
                    <a:alpha val="43137"/>
                  </a:srgbClr>
                </a:outerShdw>
              </a:effectLst>
            </a:endParaRPr>
          </a:p>
        </p:txBody>
      </p:sp>
      <p:sp>
        <p:nvSpPr>
          <p:cNvPr id="5" name="Uguale a 4">
            <a:extLst>
              <a:ext uri="{FF2B5EF4-FFF2-40B4-BE49-F238E27FC236}">
                <a16:creationId xmlns:a16="http://schemas.microsoft.com/office/drawing/2014/main" id="{97BE2EEB-7344-CF49-ABD4-34F196244318}"/>
              </a:ext>
            </a:extLst>
          </p:cNvPr>
          <p:cNvSpPr/>
          <p:nvPr/>
        </p:nvSpPr>
        <p:spPr>
          <a:xfrm>
            <a:off x="2669656" y="5033633"/>
            <a:ext cx="738963" cy="458763"/>
          </a:xfrm>
          <a:prstGeom prst="mathEqual">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7" name="CasellaDiTesto 6">
            <a:extLst>
              <a:ext uri="{FF2B5EF4-FFF2-40B4-BE49-F238E27FC236}">
                <a16:creationId xmlns:a16="http://schemas.microsoft.com/office/drawing/2014/main" id="{463A5AEB-6B7E-5A5B-7C7B-2E78D9551E68}"/>
              </a:ext>
            </a:extLst>
          </p:cNvPr>
          <p:cNvSpPr txBox="1"/>
          <p:nvPr/>
        </p:nvSpPr>
        <p:spPr>
          <a:xfrm>
            <a:off x="690007" y="5680666"/>
            <a:ext cx="4698262" cy="523220"/>
          </a:xfrm>
          <a:prstGeom prst="rect">
            <a:avLst/>
          </a:prstGeom>
          <a:noFill/>
        </p:spPr>
        <p:txBody>
          <a:bodyPr wrap="square">
            <a:spAutoFit/>
          </a:bodyPr>
          <a:lstStyle/>
          <a:p>
            <a:pPr algn="ctr"/>
            <a:r>
              <a:rPr lang="it-IT" sz="2800" dirty="0">
                <a:solidFill>
                  <a:schemeClr val="tx2"/>
                </a:solidFill>
                <a:effectLst>
                  <a:outerShdw blurRad="38100" dist="38100" dir="2700000" algn="tl">
                    <a:srgbClr val="000000">
                      <a:alpha val="43137"/>
                    </a:srgbClr>
                  </a:outerShdw>
                </a:effectLst>
              </a:rPr>
              <a:t>Therapy</a:t>
            </a:r>
          </a:p>
        </p:txBody>
      </p:sp>
      <p:sp>
        <p:nvSpPr>
          <p:cNvPr id="8" name="Freccia a sinistra 7">
            <a:extLst>
              <a:ext uri="{FF2B5EF4-FFF2-40B4-BE49-F238E27FC236}">
                <a16:creationId xmlns:a16="http://schemas.microsoft.com/office/drawing/2014/main" id="{6821A752-003C-75A7-2D9E-1811AF49949C}"/>
              </a:ext>
            </a:extLst>
          </p:cNvPr>
          <p:cNvSpPr/>
          <p:nvPr/>
        </p:nvSpPr>
        <p:spPr>
          <a:xfrm rot="18210914">
            <a:off x="9422549" y="2126227"/>
            <a:ext cx="729343" cy="218266"/>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Freccia a sinistra 8">
            <a:extLst>
              <a:ext uri="{FF2B5EF4-FFF2-40B4-BE49-F238E27FC236}">
                <a16:creationId xmlns:a16="http://schemas.microsoft.com/office/drawing/2014/main" id="{27009790-F628-7FA0-A247-223C270C41FD}"/>
              </a:ext>
            </a:extLst>
          </p:cNvPr>
          <p:cNvSpPr/>
          <p:nvPr/>
        </p:nvSpPr>
        <p:spPr>
          <a:xfrm rot="7490055">
            <a:off x="7232461" y="5097892"/>
            <a:ext cx="729343" cy="218266"/>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spTree>
    <p:extLst>
      <p:ext uri="{BB962C8B-B14F-4D97-AF65-F5344CB8AC3E}">
        <p14:creationId xmlns:p14="http://schemas.microsoft.com/office/powerpoint/2010/main" val="2388296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7" grpId="0"/>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8CA8D-5637-ED4F-8B8B-BB89BD9E84E7}"/>
            </a:ext>
          </a:extLst>
        </p:cNvPr>
        <p:cNvGrpSpPr/>
        <p:nvPr/>
      </p:nvGrpSpPr>
      <p:grpSpPr>
        <a:xfrm>
          <a:off x="0" y="0"/>
          <a:ext cx="0" cy="0"/>
          <a:chOff x="0" y="0"/>
          <a:chExt cx="0" cy="0"/>
        </a:xfrm>
      </p:grpSpPr>
      <p:pic>
        <p:nvPicPr>
          <p:cNvPr id="3" name="Immagine 2">
            <a:extLst>
              <a:ext uri="{FF2B5EF4-FFF2-40B4-BE49-F238E27FC236}">
                <a16:creationId xmlns:a16="http://schemas.microsoft.com/office/drawing/2014/main" id="{8843FA06-90BA-CB33-9B04-FDA600379C4F}"/>
              </a:ext>
            </a:extLst>
          </p:cNvPr>
          <p:cNvPicPr>
            <a:picLocks noChangeAspect="1"/>
          </p:cNvPicPr>
          <p:nvPr/>
        </p:nvPicPr>
        <p:blipFill>
          <a:blip r:embed="rId2"/>
          <a:stretch>
            <a:fillRect/>
          </a:stretch>
        </p:blipFill>
        <p:spPr>
          <a:xfrm>
            <a:off x="10829901" y="244566"/>
            <a:ext cx="1029633" cy="374412"/>
          </a:xfrm>
          <a:prstGeom prst="rect">
            <a:avLst/>
          </a:prstGeom>
        </p:spPr>
      </p:pic>
      <p:grpSp>
        <p:nvGrpSpPr>
          <p:cNvPr id="10" name="Gruppo 9">
            <a:extLst>
              <a:ext uri="{FF2B5EF4-FFF2-40B4-BE49-F238E27FC236}">
                <a16:creationId xmlns:a16="http://schemas.microsoft.com/office/drawing/2014/main" id="{D1E7221D-F132-20FD-2F4D-93D23F9FE175}"/>
              </a:ext>
            </a:extLst>
          </p:cNvPr>
          <p:cNvGrpSpPr/>
          <p:nvPr/>
        </p:nvGrpSpPr>
        <p:grpSpPr>
          <a:xfrm>
            <a:off x="4553734" y="2409830"/>
            <a:ext cx="6407622" cy="2945647"/>
            <a:chOff x="4553734" y="2409830"/>
            <a:chExt cx="6407622" cy="2945647"/>
          </a:xfrm>
        </p:grpSpPr>
        <p:sp>
          <p:nvSpPr>
            <p:cNvPr id="15" name="Figura a mano libera: forma 14">
              <a:extLst>
                <a:ext uri="{FF2B5EF4-FFF2-40B4-BE49-F238E27FC236}">
                  <a16:creationId xmlns:a16="http://schemas.microsoft.com/office/drawing/2014/main" id="{7BF3AF5F-D9E3-D7F0-D9A8-80690541D5C1}"/>
                </a:ext>
              </a:extLst>
            </p:cNvPr>
            <p:cNvSpPr/>
            <p:nvPr/>
          </p:nvSpPr>
          <p:spPr>
            <a:xfrm>
              <a:off x="4553734" y="2409830"/>
              <a:ext cx="5234875" cy="666939"/>
            </a:xfrm>
            <a:custGeom>
              <a:avLst/>
              <a:gdLst>
                <a:gd name="connsiteX0" fmla="*/ 0 w 5234875"/>
                <a:gd name="connsiteY0" fmla="*/ 66694 h 666939"/>
                <a:gd name="connsiteX1" fmla="*/ 66694 w 5234875"/>
                <a:gd name="connsiteY1" fmla="*/ 0 h 666939"/>
                <a:gd name="connsiteX2" fmla="*/ 5168181 w 5234875"/>
                <a:gd name="connsiteY2" fmla="*/ 0 h 666939"/>
                <a:gd name="connsiteX3" fmla="*/ 5234875 w 5234875"/>
                <a:gd name="connsiteY3" fmla="*/ 66694 h 666939"/>
                <a:gd name="connsiteX4" fmla="*/ 5234875 w 5234875"/>
                <a:gd name="connsiteY4" fmla="*/ 600245 h 666939"/>
                <a:gd name="connsiteX5" fmla="*/ 5168181 w 5234875"/>
                <a:gd name="connsiteY5" fmla="*/ 666939 h 666939"/>
                <a:gd name="connsiteX6" fmla="*/ 66694 w 5234875"/>
                <a:gd name="connsiteY6" fmla="*/ 666939 h 666939"/>
                <a:gd name="connsiteX7" fmla="*/ 0 w 5234875"/>
                <a:gd name="connsiteY7" fmla="*/ 600245 h 666939"/>
                <a:gd name="connsiteX8" fmla="*/ 0 w 5234875"/>
                <a:gd name="connsiteY8" fmla="*/ 66694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75" h="666939">
                  <a:moveTo>
                    <a:pt x="0" y="66694"/>
                  </a:moveTo>
                  <a:cubicBezTo>
                    <a:pt x="0" y="29860"/>
                    <a:pt x="29860" y="0"/>
                    <a:pt x="66694" y="0"/>
                  </a:cubicBezTo>
                  <a:lnTo>
                    <a:pt x="5168181" y="0"/>
                  </a:lnTo>
                  <a:cubicBezTo>
                    <a:pt x="5205015" y="0"/>
                    <a:pt x="5234875" y="29860"/>
                    <a:pt x="5234875" y="66694"/>
                  </a:cubicBezTo>
                  <a:lnTo>
                    <a:pt x="5234875" y="600245"/>
                  </a:lnTo>
                  <a:cubicBezTo>
                    <a:pt x="5234875" y="637079"/>
                    <a:pt x="5205015" y="666939"/>
                    <a:pt x="5168181" y="666939"/>
                  </a:cubicBezTo>
                  <a:lnTo>
                    <a:pt x="66694" y="666939"/>
                  </a:lnTo>
                  <a:cubicBezTo>
                    <a:pt x="29860" y="666939"/>
                    <a:pt x="0" y="637079"/>
                    <a:pt x="0" y="600245"/>
                  </a:cubicBezTo>
                  <a:lnTo>
                    <a:pt x="0" y="66694"/>
                  </a:lnTo>
                  <a:close/>
                </a:path>
              </a:pathLst>
            </a:custGeom>
            <a:solidFill>
              <a:schemeClr val="bg2"/>
            </a:solidFill>
            <a:ln>
              <a:solidFill>
                <a:schemeClr val="bg2"/>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88114" tIns="88114" rIns="846758" bIns="88114" numCol="1" spcCol="1270" anchor="ctr" anchorCtr="0">
              <a:noAutofit/>
            </a:bodyPr>
            <a:lstStyle/>
            <a:p>
              <a:pPr defTabSz="800100">
                <a:lnSpc>
                  <a:spcPct val="90000"/>
                </a:lnSpc>
                <a:spcBef>
                  <a:spcPct val="0"/>
                </a:spcBef>
                <a:spcAft>
                  <a:spcPct val="35000"/>
                </a:spcAft>
                <a:defRPr/>
              </a:pPr>
              <a:r>
                <a:rPr lang="it-IT" sz="1800" kern="1200" dirty="0" err="1">
                  <a:solidFill>
                    <a:prstClr val="white"/>
                  </a:solidFill>
                </a:rPr>
                <a:t>Sites</a:t>
              </a:r>
              <a:r>
                <a:rPr lang="it-IT" sz="1800" kern="1200" dirty="0">
                  <a:solidFill>
                    <a:prstClr val="white"/>
                  </a:solidFill>
                </a:rPr>
                <a:t> and </a:t>
              </a:r>
              <a:r>
                <a:rPr lang="it-IT" sz="1800" kern="1200" dirty="0" err="1">
                  <a:solidFill>
                    <a:prstClr val="white"/>
                  </a:solidFill>
                </a:rPr>
                <a:t>mechanims</a:t>
              </a:r>
              <a:r>
                <a:rPr lang="it-IT" sz="1800" kern="1200" dirty="0">
                  <a:solidFill>
                    <a:prstClr val="white"/>
                  </a:solidFill>
                </a:rPr>
                <a:t> of </a:t>
              </a:r>
              <a:r>
                <a:rPr lang="it-IT" sz="1800" kern="1200" dirty="0" err="1">
                  <a:solidFill>
                    <a:prstClr val="white"/>
                  </a:solidFill>
                </a:rPr>
                <a:t>symptoms</a:t>
              </a:r>
              <a:r>
                <a:rPr lang="it-IT" sz="1800" kern="1200" dirty="0">
                  <a:solidFill>
                    <a:prstClr val="white"/>
                  </a:solidFill>
                </a:rPr>
                <a:t>’ generation</a:t>
              </a:r>
              <a:endParaRPr lang="en-US" sz="1800" kern="1200" dirty="0">
                <a:solidFill>
                  <a:prstClr val="white"/>
                </a:solidFill>
              </a:endParaRPr>
            </a:p>
          </p:txBody>
        </p:sp>
        <p:sp>
          <p:nvSpPr>
            <p:cNvPr id="16" name="Figura a mano libera: forma 15">
              <a:extLst>
                <a:ext uri="{FF2B5EF4-FFF2-40B4-BE49-F238E27FC236}">
                  <a16:creationId xmlns:a16="http://schemas.microsoft.com/office/drawing/2014/main" id="{FFBD8DEA-D311-3187-789E-E33FE145F7FB}"/>
                </a:ext>
              </a:extLst>
            </p:cNvPr>
            <p:cNvSpPr/>
            <p:nvPr/>
          </p:nvSpPr>
          <p:spPr>
            <a:xfrm>
              <a:off x="4944649" y="3169399"/>
              <a:ext cx="5234875" cy="666939"/>
            </a:xfrm>
            <a:custGeom>
              <a:avLst/>
              <a:gdLst>
                <a:gd name="connsiteX0" fmla="*/ 0 w 5234875"/>
                <a:gd name="connsiteY0" fmla="*/ 66694 h 666939"/>
                <a:gd name="connsiteX1" fmla="*/ 66694 w 5234875"/>
                <a:gd name="connsiteY1" fmla="*/ 0 h 666939"/>
                <a:gd name="connsiteX2" fmla="*/ 5168181 w 5234875"/>
                <a:gd name="connsiteY2" fmla="*/ 0 h 666939"/>
                <a:gd name="connsiteX3" fmla="*/ 5234875 w 5234875"/>
                <a:gd name="connsiteY3" fmla="*/ 66694 h 666939"/>
                <a:gd name="connsiteX4" fmla="*/ 5234875 w 5234875"/>
                <a:gd name="connsiteY4" fmla="*/ 600245 h 666939"/>
                <a:gd name="connsiteX5" fmla="*/ 5168181 w 5234875"/>
                <a:gd name="connsiteY5" fmla="*/ 666939 h 666939"/>
                <a:gd name="connsiteX6" fmla="*/ 66694 w 5234875"/>
                <a:gd name="connsiteY6" fmla="*/ 666939 h 666939"/>
                <a:gd name="connsiteX7" fmla="*/ 0 w 5234875"/>
                <a:gd name="connsiteY7" fmla="*/ 600245 h 666939"/>
                <a:gd name="connsiteX8" fmla="*/ 0 w 5234875"/>
                <a:gd name="connsiteY8" fmla="*/ 66694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75" h="666939">
                  <a:moveTo>
                    <a:pt x="0" y="66694"/>
                  </a:moveTo>
                  <a:cubicBezTo>
                    <a:pt x="0" y="29860"/>
                    <a:pt x="29860" y="0"/>
                    <a:pt x="66694" y="0"/>
                  </a:cubicBezTo>
                  <a:lnTo>
                    <a:pt x="5168181" y="0"/>
                  </a:lnTo>
                  <a:cubicBezTo>
                    <a:pt x="5205015" y="0"/>
                    <a:pt x="5234875" y="29860"/>
                    <a:pt x="5234875" y="66694"/>
                  </a:cubicBezTo>
                  <a:lnTo>
                    <a:pt x="5234875" y="600245"/>
                  </a:lnTo>
                  <a:cubicBezTo>
                    <a:pt x="5234875" y="637079"/>
                    <a:pt x="5205015" y="666939"/>
                    <a:pt x="5168181" y="666939"/>
                  </a:cubicBezTo>
                  <a:lnTo>
                    <a:pt x="66694" y="666939"/>
                  </a:lnTo>
                  <a:cubicBezTo>
                    <a:pt x="29860" y="666939"/>
                    <a:pt x="0" y="637079"/>
                    <a:pt x="0" y="600245"/>
                  </a:cubicBezTo>
                  <a:lnTo>
                    <a:pt x="0" y="66694"/>
                  </a:lnTo>
                  <a:close/>
                </a:path>
              </a:pathLst>
            </a:custGeom>
            <a:solidFill>
              <a:schemeClr val="tx1">
                <a:lumMod val="50000"/>
                <a:lumOff val="50000"/>
              </a:schemeClr>
            </a:solidFill>
            <a:ln>
              <a:solidFill>
                <a:schemeClr val="tx1">
                  <a:lumMod val="50000"/>
                  <a:lumOff val="50000"/>
                </a:schemeClr>
              </a:solidFill>
            </a:ln>
          </p:spPr>
          <p:style>
            <a:lnRef idx="2">
              <a:schemeClr val="lt1">
                <a:hueOff val="0"/>
                <a:satOff val="0"/>
                <a:lumOff val="0"/>
                <a:alphaOff val="0"/>
              </a:schemeClr>
            </a:lnRef>
            <a:fillRef idx="1">
              <a:schemeClr val="accent2">
                <a:hueOff val="-363841"/>
                <a:satOff val="-20982"/>
                <a:lumOff val="2157"/>
                <a:alphaOff val="0"/>
              </a:schemeClr>
            </a:fillRef>
            <a:effectRef idx="0">
              <a:schemeClr val="accent2">
                <a:hueOff val="-363841"/>
                <a:satOff val="-20982"/>
                <a:lumOff val="2157"/>
                <a:alphaOff val="0"/>
              </a:schemeClr>
            </a:effectRef>
            <a:fontRef idx="minor">
              <a:schemeClr val="lt1"/>
            </a:fontRef>
          </p:style>
          <p:txBody>
            <a:bodyPr spcFirstLastPara="0" vert="horz" wrap="square" lIns="88114" tIns="88114" rIns="912541" bIns="88114" numCol="1" spcCol="1270" anchor="ctr" anchorCtr="0">
              <a:noAutofit/>
            </a:bodyPr>
            <a:lstStyle/>
            <a:p>
              <a:pPr defTabSz="800100">
                <a:lnSpc>
                  <a:spcPct val="90000"/>
                </a:lnSpc>
                <a:spcBef>
                  <a:spcPct val="0"/>
                </a:spcBef>
                <a:spcAft>
                  <a:spcPct val="35000"/>
                </a:spcAft>
                <a:defRPr/>
              </a:pPr>
              <a:r>
                <a:rPr lang="it-IT" sz="1800" kern="1200" dirty="0" err="1">
                  <a:solidFill>
                    <a:prstClr val="white"/>
                  </a:solidFill>
                </a:rPr>
                <a:t>Patients</a:t>
              </a:r>
              <a:r>
                <a:rPr lang="it-IT" sz="1800" kern="1200" dirty="0">
                  <a:solidFill>
                    <a:prstClr val="white"/>
                  </a:solidFill>
                </a:rPr>
                <a:t> &amp; </a:t>
              </a:r>
              <a:r>
                <a:rPr lang="it-IT" sz="1800" kern="1200" dirty="0" err="1">
                  <a:solidFill>
                    <a:prstClr val="white"/>
                  </a:solidFill>
                </a:rPr>
                <a:t>symptoms</a:t>
              </a:r>
              <a:r>
                <a:rPr lang="it-IT" sz="1800" kern="1200" dirty="0">
                  <a:solidFill>
                    <a:prstClr val="white"/>
                  </a:solidFill>
                </a:rPr>
                <a:t> </a:t>
              </a:r>
              <a:r>
                <a:rPr lang="it-IT" sz="1800" kern="1200" dirty="0" err="1">
                  <a:solidFill>
                    <a:prstClr val="white"/>
                  </a:solidFill>
                </a:rPr>
                <a:t>definition</a:t>
              </a:r>
              <a:r>
                <a:rPr lang="it-IT" sz="1800" kern="1200" dirty="0">
                  <a:solidFill>
                    <a:prstClr val="white"/>
                  </a:solidFill>
                </a:rPr>
                <a:t> </a:t>
              </a:r>
            </a:p>
          </p:txBody>
        </p:sp>
        <p:sp>
          <p:nvSpPr>
            <p:cNvPr id="17" name="Figura a mano libera: forma 16">
              <a:extLst>
                <a:ext uri="{FF2B5EF4-FFF2-40B4-BE49-F238E27FC236}">
                  <a16:creationId xmlns:a16="http://schemas.microsoft.com/office/drawing/2014/main" id="{69BB4CD4-03BF-DBCF-AB72-E8B2FD921B25}"/>
                </a:ext>
              </a:extLst>
            </p:cNvPr>
            <p:cNvSpPr/>
            <p:nvPr/>
          </p:nvSpPr>
          <p:spPr>
            <a:xfrm>
              <a:off x="5335565" y="3928968"/>
              <a:ext cx="5234875" cy="666939"/>
            </a:xfrm>
            <a:custGeom>
              <a:avLst/>
              <a:gdLst>
                <a:gd name="connsiteX0" fmla="*/ 0 w 5234875"/>
                <a:gd name="connsiteY0" fmla="*/ 66694 h 666939"/>
                <a:gd name="connsiteX1" fmla="*/ 66694 w 5234875"/>
                <a:gd name="connsiteY1" fmla="*/ 0 h 666939"/>
                <a:gd name="connsiteX2" fmla="*/ 5168181 w 5234875"/>
                <a:gd name="connsiteY2" fmla="*/ 0 h 666939"/>
                <a:gd name="connsiteX3" fmla="*/ 5234875 w 5234875"/>
                <a:gd name="connsiteY3" fmla="*/ 66694 h 666939"/>
                <a:gd name="connsiteX4" fmla="*/ 5234875 w 5234875"/>
                <a:gd name="connsiteY4" fmla="*/ 600245 h 666939"/>
                <a:gd name="connsiteX5" fmla="*/ 5168181 w 5234875"/>
                <a:gd name="connsiteY5" fmla="*/ 666939 h 666939"/>
                <a:gd name="connsiteX6" fmla="*/ 66694 w 5234875"/>
                <a:gd name="connsiteY6" fmla="*/ 666939 h 666939"/>
                <a:gd name="connsiteX7" fmla="*/ 0 w 5234875"/>
                <a:gd name="connsiteY7" fmla="*/ 600245 h 666939"/>
                <a:gd name="connsiteX8" fmla="*/ 0 w 5234875"/>
                <a:gd name="connsiteY8" fmla="*/ 66694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75" h="666939">
                  <a:moveTo>
                    <a:pt x="0" y="66694"/>
                  </a:moveTo>
                  <a:cubicBezTo>
                    <a:pt x="0" y="29860"/>
                    <a:pt x="29860" y="0"/>
                    <a:pt x="66694" y="0"/>
                  </a:cubicBezTo>
                  <a:lnTo>
                    <a:pt x="5168181" y="0"/>
                  </a:lnTo>
                  <a:cubicBezTo>
                    <a:pt x="5205015" y="0"/>
                    <a:pt x="5234875" y="29860"/>
                    <a:pt x="5234875" y="66694"/>
                  </a:cubicBezTo>
                  <a:lnTo>
                    <a:pt x="5234875" y="600245"/>
                  </a:lnTo>
                  <a:cubicBezTo>
                    <a:pt x="5234875" y="637079"/>
                    <a:pt x="5205015" y="666939"/>
                    <a:pt x="5168181" y="666939"/>
                  </a:cubicBezTo>
                  <a:lnTo>
                    <a:pt x="66694" y="666939"/>
                  </a:lnTo>
                  <a:cubicBezTo>
                    <a:pt x="29860" y="666939"/>
                    <a:pt x="0" y="637079"/>
                    <a:pt x="0" y="600245"/>
                  </a:cubicBezTo>
                  <a:lnTo>
                    <a:pt x="0" y="66694"/>
                  </a:lnTo>
                  <a:close/>
                </a:path>
              </a:pathLst>
            </a:custGeom>
          </p:spPr>
          <p:style>
            <a:lnRef idx="2">
              <a:schemeClr val="lt1">
                <a:hueOff val="0"/>
                <a:satOff val="0"/>
                <a:lumOff val="0"/>
                <a:alphaOff val="0"/>
              </a:schemeClr>
            </a:lnRef>
            <a:fillRef idx="1">
              <a:schemeClr val="accent2">
                <a:hueOff val="-727682"/>
                <a:satOff val="-41964"/>
                <a:lumOff val="4314"/>
                <a:alphaOff val="0"/>
              </a:schemeClr>
            </a:fillRef>
            <a:effectRef idx="0">
              <a:schemeClr val="accent2">
                <a:hueOff val="-727682"/>
                <a:satOff val="-41964"/>
                <a:lumOff val="4314"/>
                <a:alphaOff val="0"/>
              </a:schemeClr>
            </a:effectRef>
            <a:fontRef idx="minor">
              <a:schemeClr val="lt1"/>
            </a:fontRef>
          </p:style>
          <p:txBody>
            <a:bodyPr spcFirstLastPara="0" vert="horz" wrap="square" lIns="88114" tIns="88114" rIns="912541" bIns="88114" numCol="1" spcCol="1270" anchor="ctr" anchorCtr="0">
              <a:noAutofit/>
            </a:bodyPr>
            <a:lstStyle/>
            <a:p>
              <a:pPr marL="0" marR="0" lvl="0" indent="0" algn="l" defTabSz="800100" rtl="0" eaLnBrk="1" fontAlgn="auto" latinLnBrk="0" hangingPunct="1">
                <a:lnSpc>
                  <a:spcPct val="90000"/>
                </a:lnSpc>
                <a:spcBef>
                  <a:spcPct val="0"/>
                </a:spcBef>
                <a:spcAft>
                  <a:spcPct val="35000"/>
                </a:spcAft>
                <a:buClr>
                  <a:srgbClr val="000000"/>
                </a:buClr>
                <a:buSzTx/>
                <a:buFont typeface="Arial"/>
                <a:buNone/>
                <a:tabLst/>
                <a:defRPr/>
              </a:pPr>
              <a:r>
                <a:rPr kumimoji="0" lang="it-IT" sz="1800" b="0" i="0" u="none" strike="noStrike" kern="1200" cap="none" spc="0" normalizeH="0" baseline="0" noProof="0">
                  <a:ln>
                    <a:noFill/>
                  </a:ln>
                  <a:solidFill>
                    <a:prstClr val="white"/>
                  </a:solidFill>
                  <a:effectLst/>
                  <a:uLnTx/>
                  <a:uFillTx/>
                  <a:latin typeface="Aptos" panose="02110004020202020204"/>
                  <a:ea typeface="+mn-ea"/>
                  <a:cs typeface="+mn-cs"/>
                  <a:sym typeface="Arial"/>
                </a:rPr>
                <a:t>Patients management </a:t>
              </a: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sym typeface="Arial"/>
              </a:endParaRPr>
            </a:p>
          </p:txBody>
        </p:sp>
        <p:sp>
          <p:nvSpPr>
            <p:cNvPr id="18" name="Figura a mano libera: forma 17">
              <a:extLst>
                <a:ext uri="{FF2B5EF4-FFF2-40B4-BE49-F238E27FC236}">
                  <a16:creationId xmlns:a16="http://schemas.microsoft.com/office/drawing/2014/main" id="{13704629-6114-7C54-F1B6-26F2F26ED8FC}"/>
                </a:ext>
              </a:extLst>
            </p:cNvPr>
            <p:cNvSpPr/>
            <p:nvPr/>
          </p:nvSpPr>
          <p:spPr>
            <a:xfrm>
              <a:off x="5726481" y="4688538"/>
              <a:ext cx="5234875" cy="666939"/>
            </a:xfrm>
            <a:custGeom>
              <a:avLst/>
              <a:gdLst>
                <a:gd name="connsiteX0" fmla="*/ 0 w 5234875"/>
                <a:gd name="connsiteY0" fmla="*/ 66694 h 666939"/>
                <a:gd name="connsiteX1" fmla="*/ 66694 w 5234875"/>
                <a:gd name="connsiteY1" fmla="*/ 0 h 666939"/>
                <a:gd name="connsiteX2" fmla="*/ 5168181 w 5234875"/>
                <a:gd name="connsiteY2" fmla="*/ 0 h 666939"/>
                <a:gd name="connsiteX3" fmla="*/ 5234875 w 5234875"/>
                <a:gd name="connsiteY3" fmla="*/ 66694 h 666939"/>
                <a:gd name="connsiteX4" fmla="*/ 5234875 w 5234875"/>
                <a:gd name="connsiteY4" fmla="*/ 600245 h 666939"/>
                <a:gd name="connsiteX5" fmla="*/ 5168181 w 5234875"/>
                <a:gd name="connsiteY5" fmla="*/ 666939 h 666939"/>
                <a:gd name="connsiteX6" fmla="*/ 66694 w 5234875"/>
                <a:gd name="connsiteY6" fmla="*/ 666939 h 666939"/>
                <a:gd name="connsiteX7" fmla="*/ 0 w 5234875"/>
                <a:gd name="connsiteY7" fmla="*/ 600245 h 666939"/>
                <a:gd name="connsiteX8" fmla="*/ 0 w 5234875"/>
                <a:gd name="connsiteY8" fmla="*/ 66694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75" h="666939">
                  <a:moveTo>
                    <a:pt x="0" y="66694"/>
                  </a:moveTo>
                  <a:cubicBezTo>
                    <a:pt x="0" y="29860"/>
                    <a:pt x="29860" y="0"/>
                    <a:pt x="66694" y="0"/>
                  </a:cubicBezTo>
                  <a:lnTo>
                    <a:pt x="5168181" y="0"/>
                  </a:lnTo>
                  <a:cubicBezTo>
                    <a:pt x="5205015" y="0"/>
                    <a:pt x="5234875" y="29860"/>
                    <a:pt x="5234875" y="66694"/>
                  </a:cubicBezTo>
                  <a:lnTo>
                    <a:pt x="5234875" y="600245"/>
                  </a:lnTo>
                  <a:cubicBezTo>
                    <a:pt x="5234875" y="637079"/>
                    <a:pt x="5205015" y="666939"/>
                    <a:pt x="5168181" y="666939"/>
                  </a:cubicBezTo>
                  <a:lnTo>
                    <a:pt x="66694" y="666939"/>
                  </a:lnTo>
                  <a:cubicBezTo>
                    <a:pt x="29860" y="666939"/>
                    <a:pt x="0" y="637079"/>
                    <a:pt x="0" y="600245"/>
                  </a:cubicBezTo>
                  <a:lnTo>
                    <a:pt x="0" y="66694"/>
                  </a:lnTo>
                  <a:close/>
                </a:path>
              </a:pathLst>
            </a:custGeom>
            <a:solidFill>
              <a:schemeClr val="bg2">
                <a:lumMod val="75000"/>
              </a:schemeClr>
            </a:solidFill>
            <a:ln>
              <a:solidFill>
                <a:schemeClr val="bg2"/>
              </a:solidFill>
            </a:ln>
          </p:spPr>
          <p:style>
            <a:lnRef idx="2">
              <a:schemeClr val="lt1">
                <a:hueOff val="0"/>
                <a:satOff val="0"/>
                <a:lumOff val="0"/>
                <a:alphaOff val="0"/>
              </a:schemeClr>
            </a:lnRef>
            <a:fillRef idx="1">
              <a:schemeClr val="accent2">
                <a:hueOff val="-1091522"/>
                <a:satOff val="-62946"/>
                <a:lumOff val="6471"/>
                <a:alphaOff val="0"/>
              </a:schemeClr>
            </a:fillRef>
            <a:effectRef idx="0">
              <a:schemeClr val="accent2">
                <a:hueOff val="-1091522"/>
                <a:satOff val="-62946"/>
                <a:lumOff val="6471"/>
                <a:alphaOff val="0"/>
              </a:schemeClr>
            </a:effectRef>
            <a:fontRef idx="minor">
              <a:schemeClr val="lt1"/>
            </a:fontRef>
          </p:style>
          <p:txBody>
            <a:bodyPr spcFirstLastPara="0" vert="horz" wrap="square" lIns="88114" tIns="88114" rIns="912541" bIns="88114" numCol="1" spcCol="1270" anchor="ctr" anchorCtr="0">
              <a:noAutofit/>
            </a:bodyPr>
            <a:lstStyle/>
            <a:p>
              <a:pPr marL="0" marR="0" lvl="0" indent="0" algn="l" defTabSz="800100" rtl="0" eaLnBrk="1" fontAlgn="auto" latinLnBrk="0" hangingPunct="1">
                <a:lnSpc>
                  <a:spcPct val="90000"/>
                </a:lnSpc>
                <a:spcBef>
                  <a:spcPct val="0"/>
                </a:spcBef>
                <a:spcAft>
                  <a:spcPct val="35000"/>
                </a:spcAft>
                <a:buClr>
                  <a:srgbClr val="000000"/>
                </a:buClr>
                <a:buSzTx/>
                <a:buFont typeface="Arial"/>
                <a:buNone/>
                <a:tabLst/>
                <a:defRPr/>
              </a:pPr>
              <a:r>
                <a:rPr kumimoji="0" lang="it-IT" sz="1800" b="0" i="0" u="none" strike="noStrike" kern="1200" cap="none" spc="0" normalizeH="0" baseline="0" noProof="0" dirty="0" err="1">
                  <a:ln>
                    <a:noFill/>
                  </a:ln>
                  <a:solidFill>
                    <a:prstClr val="white"/>
                  </a:solidFill>
                  <a:effectLst/>
                  <a:uLnTx/>
                  <a:uFillTx/>
                  <a:latin typeface="Aptos" panose="02110004020202020204"/>
                  <a:ea typeface="+mn-ea"/>
                  <a:cs typeface="+mn-cs"/>
                  <a:sym typeface="Arial"/>
                </a:rPr>
                <a:t>Current</a:t>
              </a:r>
              <a:r>
                <a:rPr kumimoji="0" lang="it-IT" sz="1800" b="0" i="0" u="none" strike="noStrike" kern="1200" cap="none" spc="0" normalizeH="0" baseline="0" noProof="0" dirty="0">
                  <a:ln>
                    <a:noFill/>
                  </a:ln>
                  <a:solidFill>
                    <a:prstClr val="white"/>
                  </a:solidFill>
                  <a:effectLst/>
                  <a:uLnTx/>
                  <a:uFillTx/>
                  <a:latin typeface="Aptos" panose="02110004020202020204"/>
                  <a:ea typeface="+mn-ea"/>
                  <a:cs typeface="+mn-cs"/>
                  <a:sym typeface="Arial"/>
                </a:rPr>
                <a:t> therapies and </a:t>
              </a:r>
              <a:r>
                <a:rPr kumimoji="0" lang="it-IT" sz="1800" b="0" i="0" u="none" strike="noStrike" kern="1200" cap="none" spc="0" normalizeH="0" baseline="0" noProof="0" dirty="0" err="1">
                  <a:ln>
                    <a:noFill/>
                  </a:ln>
                  <a:solidFill>
                    <a:prstClr val="white"/>
                  </a:solidFill>
                  <a:effectLst/>
                  <a:uLnTx/>
                  <a:uFillTx/>
                  <a:latin typeface="Aptos" panose="02110004020202020204"/>
                  <a:ea typeface="+mn-ea"/>
                  <a:cs typeface="+mn-cs"/>
                  <a:sym typeface="Arial"/>
                </a:rPr>
                <a:t>limitations</a:t>
              </a: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sym typeface="Arial"/>
              </a:endParaRPr>
            </a:p>
          </p:txBody>
        </p:sp>
        <p:sp>
          <p:nvSpPr>
            <p:cNvPr id="20" name="Figura a mano libera: forma 19">
              <a:extLst>
                <a:ext uri="{FF2B5EF4-FFF2-40B4-BE49-F238E27FC236}">
                  <a16:creationId xmlns:a16="http://schemas.microsoft.com/office/drawing/2014/main" id="{91A4B721-D8F8-53FC-CDFD-49E4EEADED60}"/>
                </a:ext>
              </a:extLst>
            </p:cNvPr>
            <p:cNvSpPr/>
            <p:nvPr/>
          </p:nvSpPr>
          <p:spPr>
            <a:xfrm>
              <a:off x="9355098" y="2897066"/>
              <a:ext cx="433510" cy="433510"/>
            </a:xfrm>
            <a:custGeom>
              <a:avLst/>
              <a:gdLst>
                <a:gd name="connsiteX0" fmla="*/ 0 w 433510"/>
                <a:gd name="connsiteY0" fmla="*/ 238431 h 433510"/>
                <a:gd name="connsiteX1" fmla="*/ 97540 w 433510"/>
                <a:gd name="connsiteY1" fmla="*/ 238431 h 433510"/>
                <a:gd name="connsiteX2" fmla="*/ 97540 w 433510"/>
                <a:gd name="connsiteY2" fmla="*/ 0 h 433510"/>
                <a:gd name="connsiteX3" fmla="*/ 335970 w 433510"/>
                <a:gd name="connsiteY3" fmla="*/ 0 h 433510"/>
                <a:gd name="connsiteX4" fmla="*/ 335970 w 433510"/>
                <a:gd name="connsiteY4" fmla="*/ 238431 h 433510"/>
                <a:gd name="connsiteX5" fmla="*/ 433510 w 433510"/>
                <a:gd name="connsiteY5" fmla="*/ 238431 h 433510"/>
                <a:gd name="connsiteX6" fmla="*/ 216755 w 433510"/>
                <a:gd name="connsiteY6" fmla="*/ 433510 h 433510"/>
                <a:gd name="connsiteX7" fmla="*/ 0 w 433510"/>
                <a:gd name="connsiteY7" fmla="*/ 238431 h 43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510" h="433510">
                  <a:moveTo>
                    <a:pt x="0" y="238431"/>
                  </a:moveTo>
                  <a:lnTo>
                    <a:pt x="97540" y="238431"/>
                  </a:lnTo>
                  <a:lnTo>
                    <a:pt x="97540" y="0"/>
                  </a:lnTo>
                  <a:lnTo>
                    <a:pt x="335970" y="0"/>
                  </a:lnTo>
                  <a:lnTo>
                    <a:pt x="335970" y="238431"/>
                  </a:lnTo>
                  <a:lnTo>
                    <a:pt x="433510" y="238431"/>
                  </a:lnTo>
                  <a:lnTo>
                    <a:pt x="216755" y="433510"/>
                  </a:lnTo>
                  <a:lnTo>
                    <a:pt x="0" y="238431"/>
                  </a:lnTo>
                  <a:close/>
                </a:path>
              </a:pathLst>
            </a:custGeom>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22940" tIns="25400" rIns="122940" bIns="132694" numCol="1" spcCol="1270" anchor="ctr" anchorCtr="0">
              <a:noAutofit/>
            </a:bodyPr>
            <a:lstStyle/>
            <a:p>
              <a:pPr marL="0" marR="0" lvl="0" indent="0" algn="ctr" defTabSz="889000" rtl="0" eaLnBrk="1" fontAlgn="auto" latinLnBrk="0" hangingPunct="1">
                <a:lnSpc>
                  <a:spcPct val="90000"/>
                </a:lnSpc>
                <a:spcBef>
                  <a:spcPct val="0"/>
                </a:spcBef>
                <a:spcAft>
                  <a:spcPct val="35000"/>
                </a:spcAft>
                <a:buClr>
                  <a:srgbClr val="000000"/>
                </a:buClr>
                <a:buSzTx/>
                <a:buFont typeface="Arial"/>
                <a:buNone/>
                <a:tabLst/>
                <a:defRPr/>
              </a:pP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Aptos" panose="02110004020202020204"/>
                <a:ea typeface="+mn-ea"/>
                <a:cs typeface="+mn-cs"/>
                <a:sym typeface="Arial"/>
              </a:endParaRPr>
            </a:p>
          </p:txBody>
        </p:sp>
        <p:sp>
          <p:nvSpPr>
            <p:cNvPr id="21" name="Figura a mano libera: forma 20">
              <a:extLst>
                <a:ext uri="{FF2B5EF4-FFF2-40B4-BE49-F238E27FC236}">
                  <a16:creationId xmlns:a16="http://schemas.microsoft.com/office/drawing/2014/main" id="{FF04AF20-BBC9-B25F-CA2E-DE72302EA773}"/>
                </a:ext>
              </a:extLst>
            </p:cNvPr>
            <p:cNvSpPr/>
            <p:nvPr/>
          </p:nvSpPr>
          <p:spPr>
            <a:xfrm>
              <a:off x="9746014" y="3656635"/>
              <a:ext cx="433510" cy="433510"/>
            </a:xfrm>
            <a:custGeom>
              <a:avLst/>
              <a:gdLst>
                <a:gd name="connsiteX0" fmla="*/ 0 w 433510"/>
                <a:gd name="connsiteY0" fmla="*/ 238431 h 433510"/>
                <a:gd name="connsiteX1" fmla="*/ 97540 w 433510"/>
                <a:gd name="connsiteY1" fmla="*/ 238431 h 433510"/>
                <a:gd name="connsiteX2" fmla="*/ 97540 w 433510"/>
                <a:gd name="connsiteY2" fmla="*/ 0 h 433510"/>
                <a:gd name="connsiteX3" fmla="*/ 335970 w 433510"/>
                <a:gd name="connsiteY3" fmla="*/ 0 h 433510"/>
                <a:gd name="connsiteX4" fmla="*/ 335970 w 433510"/>
                <a:gd name="connsiteY4" fmla="*/ 238431 h 433510"/>
                <a:gd name="connsiteX5" fmla="*/ 433510 w 433510"/>
                <a:gd name="connsiteY5" fmla="*/ 238431 h 433510"/>
                <a:gd name="connsiteX6" fmla="*/ 216755 w 433510"/>
                <a:gd name="connsiteY6" fmla="*/ 433510 h 433510"/>
                <a:gd name="connsiteX7" fmla="*/ 0 w 433510"/>
                <a:gd name="connsiteY7" fmla="*/ 238431 h 43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510" h="433510">
                  <a:moveTo>
                    <a:pt x="0" y="238431"/>
                  </a:moveTo>
                  <a:lnTo>
                    <a:pt x="97540" y="238431"/>
                  </a:lnTo>
                  <a:lnTo>
                    <a:pt x="97540" y="0"/>
                  </a:lnTo>
                  <a:lnTo>
                    <a:pt x="335970" y="0"/>
                  </a:lnTo>
                  <a:lnTo>
                    <a:pt x="335970" y="238431"/>
                  </a:lnTo>
                  <a:lnTo>
                    <a:pt x="433510" y="238431"/>
                  </a:lnTo>
                  <a:lnTo>
                    <a:pt x="216755" y="433510"/>
                  </a:lnTo>
                  <a:lnTo>
                    <a:pt x="0" y="238431"/>
                  </a:lnTo>
                  <a:close/>
                </a:path>
              </a:pathLst>
            </a:custGeom>
          </p:spPr>
          <p:style>
            <a:lnRef idx="2">
              <a:schemeClr val="accent2">
                <a:tint val="40000"/>
                <a:alpha val="90000"/>
                <a:hueOff val="-283075"/>
                <a:satOff val="-25115"/>
                <a:lumOff val="-256"/>
                <a:alphaOff val="0"/>
              </a:schemeClr>
            </a:lnRef>
            <a:fillRef idx="1">
              <a:schemeClr val="accent2">
                <a:tint val="40000"/>
                <a:alpha val="90000"/>
                <a:hueOff val="-283075"/>
                <a:satOff val="-25115"/>
                <a:lumOff val="-256"/>
                <a:alphaOff val="0"/>
              </a:schemeClr>
            </a:fillRef>
            <a:effectRef idx="0">
              <a:schemeClr val="accent2">
                <a:tint val="40000"/>
                <a:alpha val="90000"/>
                <a:hueOff val="-283075"/>
                <a:satOff val="-25115"/>
                <a:lumOff val="-256"/>
                <a:alphaOff val="0"/>
              </a:schemeClr>
            </a:effectRef>
            <a:fontRef idx="minor">
              <a:schemeClr val="dk1">
                <a:hueOff val="0"/>
                <a:satOff val="0"/>
                <a:lumOff val="0"/>
                <a:alphaOff val="0"/>
              </a:schemeClr>
            </a:fontRef>
          </p:style>
          <p:txBody>
            <a:bodyPr spcFirstLastPara="0" vert="horz" wrap="square" lIns="122940" tIns="25400" rIns="122940" bIns="132694" numCol="1" spcCol="1270" anchor="ctr" anchorCtr="0">
              <a:noAutofit/>
            </a:bodyPr>
            <a:lstStyle/>
            <a:p>
              <a:pPr marL="0" marR="0" lvl="0" indent="0" algn="ctr" defTabSz="889000" rtl="0" eaLnBrk="1" fontAlgn="auto" latinLnBrk="0" hangingPunct="1">
                <a:lnSpc>
                  <a:spcPct val="90000"/>
                </a:lnSpc>
                <a:spcBef>
                  <a:spcPct val="0"/>
                </a:spcBef>
                <a:spcAft>
                  <a:spcPct val="35000"/>
                </a:spcAft>
                <a:buClr>
                  <a:srgbClr val="000000"/>
                </a:buClr>
                <a:buSzTx/>
                <a:buFont typeface="Arial"/>
                <a:buNone/>
                <a:tabLst/>
                <a:defRPr/>
              </a:pP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Aptos" panose="02110004020202020204"/>
                <a:ea typeface="+mn-ea"/>
                <a:cs typeface="+mn-cs"/>
                <a:sym typeface="Arial"/>
              </a:endParaRPr>
            </a:p>
          </p:txBody>
        </p:sp>
        <p:sp>
          <p:nvSpPr>
            <p:cNvPr id="22" name="Figura a mano libera: forma 21">
              <a:extLst>
                <a:ext uri="{FF2B5EF4-FFF2-40B4-BE49-F238E27FC236}">
                  <a16:creationId xmlns:a16="http://schemas.microsoft.com/office/drawing/2014/main" id="{D7EBE9E9-3FCD-4EFA-0827-5D52A4475190}"/>
                </a:ext>
              </a:extLst>
            </p:cNvPr>
            <p:cNvSpPr/>
            <p:nvPr/>
          </p:nvSpPr>
          <p:spPr>
            <a:xfrm>
              <a:off x="10136930" y="4405089"/>
              <a:ext cx="433510" cy="433510"/>
            </a:xfrm>
            <a:custGeom>
              <a:avLst/>
              <a:gdLst>
                <a:gd name="connsiteX0" fmla="*/ 0 w 433510"/>
                <a:gd name="connsiteY0" fmla="*/ 238431 h 433510"/>
                <a:gd name="connsiteX1" fmla="*/ 97540 w 433510"/>
                <a:gd name="connsiteY1" fmla="*/ 238431 h 433510"/>
                <a:gd name="connsiteX2" fmla="*/ 97540 w 433510"/>
                <a:gd name="connsiteY2" fmla="*/ 0 h 433510"/>
                <a:gd name="connsiteX3" fmla="*/ 335970 w 433510"/>
                <a:gd name="connsiteY3" fmla="*/ 0 h 433510"/>
                <a:gd name="connsiteX4" fmla="*/ 335970 w 433510"/>
                <a:gd name="connsiteY4" fmla="*/ 238431 h 433510"/>
                <a:gd name="connsiteX5" fmla="*/ 433510 w 433510"/>
                <a:gd name="connsiteY5" fmla="*/ 238431 h 433510"/>
                <a:gd name="connsiteX6" fmla="*/ 216755 w 433510"/>
                <a:gd name="connsiteY6" fmla="*/ 433510 h 433510"/>
                <a:gd name="connsiteX7" fmla="*/ 0 w 433510"/>
                <a:gd name="connsiteY7" fmla="*/ 238431 h 43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510" h="433510">
                  <a:moveTo>
                    <a:pt x="0" y="238431"/>
                  </a:moveTo>
                  <a:lnTo>
                    <a:pt x="97540" y="238431"/>
                  </a:lnTo>
                  <a:lnTo>
                    <a:pt x="97540" y="0"/>
                  </a:lnTo>
                  <a:lnTo>
                    <a:pt x="335970" y="0"/>
                  </a:lnTo>
                  <a:lnTo>
                    <a:pt x="335970" y="238431"/>
                  </a:lnTo>
                  <a:lnTo>
                    <a:pt x="433510" y="238431"/>
                  </a:lnTo>
                  <a:lnTo>
                    <a:pt x="216755" y="433510"/>
                  </a:lnTo>
                  <a:lnTo>
                    <a:pt x="0" y="238431"/>
                  </a:lnTo>
                  <a:close/>
                </a:path>
              </a:pathLst>
            </a:custGeom>
          </p:spPr>
          <p:style>
            <a:lnRef idx="2">
              <a:schemeClr val="accent2">
                <a:tint val="40000"/>
                <a:alpha val="90000"/>
                <a:hueOff val="-566151"/>
                <a:satOff val="-50231"/>
                <a:lumOff val="-513"/>
                <a:alphaOff val="0"/>
              </a:schemeClr>
            </a:lnRef>
            <a:fillRef idx="1">
              <a:schemeClr val="accent2">
                <a:tint val="40000"/>
                <a:alpha val="90000"/>
                <a:hueOff val="-566151"/>
                <a:satOff val="-50231"/>
                <a:lumOff val="-513"/>
                <a:alphaOff val="0"/>
              </a:schemeClr>
            </a:fillRef>
            <a:effectRef idx="0">
              <a:schemeClr val="accent2">
                <a:tint val="40000"/>
                <a:alpha val="90000"/>
                <a:hueOff val="-566151"/>
                <a:satOff val="-50231"/>
                <a:lumOff val="-513"/>
                <a:alphaOff val="0"/>
              </a:schemeClr>
            </a:effectRef>
            <a:fontRef idx="minor">
              <a:schemeClr val="dk1">
                <a:hueOff val="0"/>
                <a:satOff val="0"/>
                <a:lumOff val="0"/>
                <a:alphaOff val="0"/>
              </a:schemeClr>
            </a:fontRef>
          </p:style>
          <p:txBody>
            <a:bodyPr spcFirstLastPara="0" vert="horz" wrap="square" lIns="122940" tIns="25400" rIns="122940" bIns="132694" numCol="1" spcCol="1270" anchor="ctr" anchorCtr="0">
              <a:noAutofit/>
            </a:bodyPr>
            <a:lstStyle/>
            <a:p>
              <a:pPr marL="0" marR="0" lvl="0" indent="0" algn="ctr" defTabSz="889000" rtl="0" eaLnBrk="1" fontAlgn="auto" latinLnBrk="0" hangingPunct="1">
                <a:lnSpc>
                  <a:spcPct val="90000"/>
                </a:lnSpc>
                <a:spcBef>
                  <a:spcPct val="0"/>
                </a:spcBef>
                <a:spcAft>
                  <a:spcPct val="35000"/>
                </a:spcAft>
                <a:buClr>
                  <a:srgbClr val="000000"/>
                </a:buClr>
                <a:buSzTx/>
                <a:buFont typeface="Arial"/>
                <a:buNone/>
                <a:tabLst/>
                <a:defRPr/>
              </a:pP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Aptos" panose="02110004020202020204"/>
                <a:ea typeface="+mn-ea"/>
                <a:cs typeface="+mn-cs"/>
                <a:sym typeface="Arial"/>
              </a:endParaRPr>
            </a:p>
          </p:txBody>
        </p:sp>
      </p:grpSp>
      <p:pic>
        <p:nvPicPr>
          <p:cNvPr id="4" name="Immagine 3">
            <a:extLst>
              <a:ext uri="{FF2B5EF4-FFF2-40B4-BE49-F238E27FC236}">
                <a16:creationId xmlns:a16="http://schemas.microsoft.com/office/drawing/2014/main" id="{CD33C29F-A906-427A-0722-AC404EE3D8D7}"/>
              </a:ext>
            </a:extLst>
          </p:cNvPr>
          <p:cNvPicPr>
            <a:picLocks noChangeAspect="1"/>
          </p:cNvPicPr>
          <p:nvPr/>
        </p:nvPicPr>
        <p:blipFill>
          <a:blip r:embed="rId3"/>
          <a:srcRect l="24797" t="3685" r="28764"/>
          <a:stretch>
            <a:fillRect/>
          </a:stretch>
        </p:blipFill>
        <p:spPr>
          <a:xfrm rot="5400000">
            <a:off x="-948956" y="2028161"/>
            <a:ext cx="5778795" cy="3880884"/>
          </a:xfrm>
          <a:prstGeom prst="rect">
            <a:avLst/>
          </a:prstGeom>
        </p:spPr>
      </p:pic>
      <p:grpSp>
        <p:nvGrpSpPr>
          <p:cNvPr id="2" name="Gruppo 1">
            <a:extLst>
              <a:ext uri="{FF2B5EF4-FFF2-40B4-BE49-F238E27FC236}">
                <a16:creationId xmlns:a16="http://schemas.microsoft.com/office/drawing/2014/main" id="{8BBF628C-4DD6-5972-F7A6-4C9F01D5C2B9}"/>
              </a:ext>
            </a:extLst>
          </p:cNvPr>
          <p:cNvGrpSpPr/>
          <p:nvPr/>
        </p:nvGrpSpPr>
        <p:grpSpPr>
          <a:xfrm>
            <a:off x="4944648" y="2887247"/>
            <a:ext cx="6016707" cy="2458411"/>
            <a:chOff x="4944649" y="2897066"/>
            <a:chExt cx="6016707" cy="2458411"/>
          </a:xfrm>
        </p:grpSpPr>
        <p:sp>
          <p:nvSpPr>
            <p:cNvPr id="6" name="Figura a mano libera: forma 5">
              <a:extLst>
                <a:ext uri="{FF2B5EF4-FFF2-40B4-BE49-F238E27FC236}">
                  <a16:creationId xmlns:a16="http://schemas.microsoft.com/office/drawing/2014/main" id="{F4CBD699-9457-9902-9F5F-F3FBAC475F17}"/>
                </a:ext>
              </a:extLst>
            </p:cNvPr>
            <p:cNvSpPr/>
            <p:nvPr/>
          </p:nvSpPr>
          <p:spPr>
            <a:xfrm>
              <a:off x="4944649" y="3169399"/>
              <a:ext cx="5234875" cy="666939"/>
            </a:xfrm>
            <a:custGeom>
              <a:avLst/>
              <a:gdLst>
                <a:gd name="connsiteX0" fmla="*/ 0 w 5234875"/>
                <a:gd name="connsiteY0" fmla="*/ 66694 h 666939"/>
                <a:gd name="connsiteX1" fmla="*/ 66694 w 5234875"/>
                <a:gd name="connsiteY1" fmla="*/ 0 h 666939"/>
                <a:gd name="connsiteX2" fmla="*/ 5168181 w 5234875"/>
                <a:gd name="connsiteY2" fmla="*/ 0 h 666939"/>
                <a:gd name="connsiteX3" fmla="*/ 5234875 w 5234875"/>
                <a:gd name="connsiteY3" fmla="*/ 66694 h 666939"/>
                <a:gd name="connsiteX4" fmla="*/ 5234875 w 5234875"/>
                <a:gd name="connsiteY4" fmla="*/ 600245 h 666939"/>
                <a:gd name="connsiteX5" fmla="*/ 5168181 w 5234875"/>
                <a:gd name="connsiteY5" fmla="*/ 666939 h 666939"/>
                <a:gd name="connsiteX6" fmla="*/ 66694 w 5234875"/>
                <a:gd name="connsiteY6" fmla="*/ 666939 h 666939"/>
                <a:gd name="connsiteX7" fmla="*/ 0 w 5234875"/>
                <a:gd name="connsiteY7" fmla="*/ 600245 h 666939"/>
                <a:gd name="connsiteX8" fmla="*/ 0 w 5234875"/>
                <a:gd name="connsiteY8" fmla="*/ 66694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75" h="666939">
                  <a:moveTo>
                    <a:pt x="0" y="66694"/>
                  </a:moveTo>
                  <a:cubicBezTo>
                    <a:pt x="0" y="29860"/>
                    <a:pt x="29860" y="0"/>
                    <a:pt x="66694" y="0"/>
                  </a:cubicBezTo>
                  <a:lnTo>
                    <a:pt x="5168181" y="0"/>
                  </a:lnTo>
                  <a:cubicBezTo>
                    <a:pt x="5205015" y="0"/>
                    <a:pt x="5234875" y="29860"/>
                    <a:pt x="5234875" y="66694"/>
                  </a:cubicBezTo>
                  <a:lnTo>
                    <a:pt x="5234875" y="600245"/>
                  </a:lnTo>
                  <a:cubicBezTo>
                    <a:pt x="5234875" y="637079"/>
                    <a:pt x="5205015" y="666939"/>
                    <a:pt x="5168181" y="666939"/>
                  </a:cubicBezTo>
                  <a:lnTo>
                    <a:pt x="66694" y="666939"/>
                  </a:lnTo>
                  <a:cubicBezTo>
                    <a:pt x="29860" y="666939"/>
                    <a:pt x="0" y="637079"/>
                    <a:pt x="0" y="600245"/>
                  </a:cubicBezTo>
                  <a:lnTo>
                    <a:pt x="0" y="66694"/>
                  </a:lnTo>
                  <a:close/>
                </a:path>
              </a:pathLst>
            </a:custGeom>
          </p:spPr>
          <p:style>
            <a:lnRef idx="2">
              <a:schemeClr val="lt1">
                <a:hueOff val="0"/>
                <a:satOff val="0"/>
                <a:lumOff val="0"/>
                <a:alphaOff val="0"/>
              </a:schemeClr>
            </a:lnRef>
            <a:fillRef idx="1">
              <a:schemeClr val="accent2">
                <a:hueOff val="-363841"/>
                <a:satOff val="-20982"/>
                <a:lumOff val="2157"/>
                <a:alphaOff val="0"/>
              </a:schemeClr>
            </a:fillRef>
            <a:effectRef idx="0">
              <a:schemeClr val="accent2">
                <a:hueOff val="-363841"/>
                <a:satOff val="-20982"/>
                <a:lumOff val="2157"/>
                <a:alphaOff val="0"/>
              </a:schemeClr>
            </a:effectRef>
            <a:fontRef idx="minor">
              <a:schemeClr val="lt1"/>
            </a:fontRef>
          </p:style>
          <p:txBody>
            <a:bodyPr spcFirstLastPara="0" vert="horz" wrap="square" lIns="88114" tIns="88114" rIns="912541" bIns="88114" numCol="1" spcCol="1270" anchor="ctr" anchorCtr="0">
              <a:noAutofit/>
            </a:bodyPr>
            <a:lstStyle/>
            <a:p>
              <a:pPr defTabSz="800100">
                <a:lnSpc>
                  <a:spcPct val="90000"/>
                </a:lnSpc>
                <a:spcBef>
                  <a:spcPct val="0"/>
                </a:spcBef>
                <a:spcAft>
                  <a:spcPct val="35000"/>
                </a:spcAft>
                <a:defRPr/>
              </a:pPr>
              <a:r>
                <a:rPr lang="it-IT" sz="1800" kern="1200" dirty="0" err="1">
                  <a:solidFill>
                    <a:prstClr val="white"/>
                  </a:solidFill>
                </a:rPr>
                <a:t>Patients</a:t>
              </a:r>
              <a:r>
                <a:rPr lang="it-IT" sz="1800" kern="1200" dirty="0">
                  <a:solidFill>
                    <a:prstClr val="white"/>
                  </a:solidFill>
                </a:rPr>
                <a:t> &amp; </a:t>
              </a:r>
              <a:r>
                <a:rPr lang="it-IT" sz="1800" kern="1200" dirty="0" err="1">
                  <a:solidFill>
                    <a:prstClr val="white"/>
                  </a:solidFill>
                </a:rPr>
                <a:t>symptoms</a:t>
              </a:r>
              <a:r>
                <a:rPr lang="it-IT" sz="1800" kern="1200" dirty="0">
                  <a:solidFill>
                    <a:prstClr val="white"/>
                  </a:solidFill>
                </a:rPr>
                <a:t> </a:t>
              </a:r>
              <a:r>
                <a:rPr lang="it-IT" sz="1800" kern="1200" dirty="0" err="1">
                  <a:solidFill>
                    <a:prstClr val="white"/>
                  </a:solidFill>
                </a:rPr>
                <a:t>definition</a:t>
              </a:r>
              <a:r>
                <a:rPr lang="it-IT" sz="1800" kern="1200" dirty="0">
                  <a:solidFill>
                    <a:prstClr val="white"/>
                  </a:solidFill>
                </a:rPr>
                <a:t> </a:t>
              </a:r>
            </a:p>
          </p:txBody>
        </p:sp>
        <p:sp>
          <p:nvSpPr>
            <p:cNvPr id="7" name="Figura a mano libera: forma 6">
              <a:extLst>
                <a:ext uri="{FF2B5EF4-FFF2-40B4-BE49-F238E27FC236}">
                  <a16:creationId xmlns:a16="http://schemas.microsoft.com/office/drawing/2014/main" id="{8AD1C074-8759-8900-CF58-545E6E348C16}"/>
                </a:ext>
              </a:extLst>
            </p:cNvPr>
            <p:cNvSpPr/>
            <p:nvPr/>
          </p:nvSpPr>
          <p:spPr>
            <a:xfrm>
              <a:off x="5335565" y="3928968"/>
              <a:ext cx="5234875" cy="666939"/>
            </a:xfrm>
            <a:custGeom>
              <a:avLst/>
              <a:gdLst>
                <a:gd name="connsiteX0" fmla="*/ 0 w 5234875"/>
                <a:gd name="connsiteY0" fmla="*/ 66694 h 666939"/>
                <a:gd name="connsiteX1" fmla="*/ 66694 w 5234875"/>
                <a:gd name="connsiteY1" fmla="*/ 0 h 666939"/>
                <a:gd name="connsiteX2" fmla="*/ 5168181 w 5234875"/>
                <a:gd name="connsiteY2" fmla="*/ 0 h 666939"/>
                <a:gd name="connsiteX3" fmla="*/ 5234875 w 5234875"/>
                <a:gd name="connsiteY3" fmla="*/ 66694 h 666939"/>
                <a:gd name="connsiteX4" fmla="*/ 5234875 w 5234875"/>
                <a:gd name="connsiteY4" fmla="*/ 600245 h 666939"/>
                <a:gd name="connsiteX5" fmla="*/ 5168181 w 5234875"/>
                <a:gd name="connsiteY5" fmla="*/ 666939 h 666939"/>
                <a:gd name="connsiteX6" fmla="*/ 66694 w 5234875"/>
                <a:gd name="connsiteY6" fmla="*/ 666939 h 666939"/>
                <a:gd name="connsiteX7" fmla="*/ 0 w 5234875"/>
                <a:gd name="connsiteY7" fmla="*/ 600245 h 666939"/>
                <a:gd name="connsiteX8" fmla="*/ 0 w 5234875"/>
                <a:gd name="connsiteY8" fmla="*/ 66694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75" h="666939">
                  <a:moveTo>
                    <a:pt x="0" y="66694"/>
                  </a:moveTo>
                  <a:cubicBezTo>
                    <a:pt x="0" y="29860"/>
                    <a:pt x="29860" y="0"/>
                    <a:pt x="66694" y="0"/>
                  </a:cubicBezTo>
                  <a:lnTo>
                    <a:pt x="5168181" y="0"/>
                  </a:lnTo>
                  <a:cubicBezTo>
                    <a:pt x="5205015" y="0"/>
                    <a:pt x="5234875" y="29860"/>
                    <a:pt x="5234875" y="66694"/>
                  </a:cubicBezTo>
                  <a:lnTo>
                    <a:pt x="5234875" y="600245"/>
                  </a:lnTo>
                  <a:cubicBezTo>
                    <a:pt x="5234875" y="637079"/>
                    <a:pt x="5205015" y="666939"/>
                    <a:pt x="5168181" y="666939"/>
                  </a:cubicBezTo>
                  <a:lnTo>
                    <a:pt x="66694" y="666939"/>
                  </a:lnTo>
                  <a:cubicBezTo>
                    <a:pt x="29860" y="666939"/>
                    <a:pt x="0" y="637079"/>
                    <a:pt x="0" y="600245"/>
                  </a:cubicBezTo>
                  <a:lnTo>
                    <a:pt x="0" y="66694"/>
                  </a:lnTo>
                  <a:close/>
                </a:path>
              </a:pathLst>
            </a:custGeom>
          </p:spPr>
          <p:style>
            <a:lnRef idx="2">
              <a:schemeClr val="lt1">
                <a:hueOff val="0"/>
                <a:satOff val="0"/>
                <a:lumOff val="0"/>
                <a:alphaOff val="0"/>
              </a:schemeClr>
            </a:lnRef>
            <a:fillRef idx="1">
              <a:schemeClr val="accent2">
                <a:hueOff val="-727682"/>
                <a:satOff val="-41964"/>
                <a:lumOff val="4314"/>
                <a:alphaOff val="0"/>
              </a:schemeClr>
            </a:fillRef>
            <a:effectRef idx="0">
              <a:schemeClr val="accent2">
                <a:hueOff val="-727682"/>
                <a:satOff val="-41964"/>
                <a:lumOff val="4314"/>
                <a:alphaOff val="0"/>
              </a:schemeClr>
            </a:effectRef>
            <a:fontRef idx="minor">
              <a:schemeClr val="lt1"/>
            </a:fontRef>
          </p:style>
          <p:txBody>
            <a:bodyPr spcFirstLastPara="0" vert="horz" wrap="square" lIns="88114" tIns="88114" rIns="912541" bIns="88114" numCol="1" spcCol="1270" anchor="ctr" anchorCtr="0">
              <a:noAutofit/>
            </a:bodyPr>
            <a:lstStyle/>
            <a:p>
              <a:pPr marL="0" marR="0" lvl="0" indent="0" algn="l" defTabSz="800100" rtl="0" eaLnBrk="1" fontAlgn="auto" latinLnBrk="0" hangingPunct="1">
                <a:lnSpc>
                  <a:spcPct val="90000"/>
                </a:lnSpc>
                <a:spcBef>
                  <a:spcPct val="0"/>
                </a:spcBef>
                <a:spcAft>
                  <a:spcPct val="35000"/>
                </a:spcAft>
                <a:buClr>
                  <a:srgbClr val="000000"/>
                </a:buClr>
                <a:buSzTx/>
                <a:buFont typeface="Arial"/>
                <a:buNone/>
                <a:tabLst/>
                <a:defRPr/>
              </a:pPr>
              <a:r>
                <a:rPr kumimoji="0" lang="it-IT" sz="1800" b="0" i="0" u="none" strike="noStrike" kern="1200" cap="none" spc="0" normalizeH="0" baseline="0" noProof="0">
                  <a:ln>
                    <a:noFill/>
                  </a:ln>
                  <a:solidFill>
                    <a:prstClr val="white"/>
                  </a:solidFill>
                  <a:effectLst/>
                  <a:uLnTx/>
                  <a:uFillTx/>
                  <a:latin typeface="Aptos" panose="02110004020202020204"/>
                  <a:ea typeface="+mn-ea"/>
                  <a:cs typeface="+mn-cs"/>
                  <a:sym typeface="Arial"/>
                </a:rPr>
                <a:t>Patients management </a:t>
              </a: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sym typeface="Arial"/>
              </a:endParaRPr>
            </a:p>
          </p:txBody>
        </p:sp>
        <p:sp>
          <p:nvSpPr>
            <p:cNvPr id="8" name="Figura a mano libera: forma 7">
              <a:extLst>
                <a:ext uri="{FF2B5EF4-FFF2-40B4-BE49-F238E27FC236}">
                  <a16:creationId xmlns:a16="http://schemas.microsoft.com/office/drawing/2014/main" id="{04D6943A-19B3-5E69-09E0-BE22CB93A79D}"/>
                </a:ext>
              </a:extLst>
            </p:cNvPr>
            <p:cNvSpPr/>
            <p:nvPr/>
          </p:nvSpPr>
          <p:spPr>
            <a:xfrm>
              <a:off x="5726481" y="4688538"/>
              <a:ext cx="5234875" cy="666939"/>
            </a:xfrm>
            <a:custGeom>
              <a:avLst/>
              <a:gdLst>
                <a:gd name="connsiteX0" fmla="*/ 0 w 5234875"/>
                <a:gd name="connsiteY0" fmla="*/ 66694 h 666939"/>
                <a:gd name="connsiteX1" fmla="*/ 66694 w 5234875"/>
                <a:gd name="connsiteY1" fmla="*/ 0 h 666939"/>
                <a:gd name="connsiteX2" fmla="*/ 5168181 w 5234875"/>
                <a:gd name="connsiteY2" fmla="*/ 0 h 666939"/>
                <a:gd name="connsiteX3" fmla="*/ 5234875 w 5234875"/>
                <a:gd name="connsiteY3" fmla="*/ 66694 h 666939"/>
                <a:gd name="connsiteX4" fmla="*/ 5234875 w 5234875"/>
                <a:gd name="connsiteY4" fmla="*/ 600245 h 666939"/>
                <a:gd name="connsiteX5" fmla="*/ 5168181 w 5234875"/>
                <a:gd name="connsiteY5" fmla="*/ 666939 h 666939"/>
                <a:gd name="connsiteX6" fmla="*/ 66694 w 5234875"/>
                <a:gd name="connsiteY6" fmla="*/ 666939 h 666939"/>
                <a:gd name="connsiteX7" fmla="*/ 0 w 5234875"/>
                <a:gd name="connsiteY7" fmla="*/ 600245 h 666939"/>
                <a:gd name="connsiteX8" fmla="*/ 0 w 5234875"/>
                <a:gd name="connsiteY8" fmla="*/ 66694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75" h="666939">
                  <a:moveTo>
                    <a:pt x="0" y="66694"/>
                  </a:moveTo>
                  <a:cubicBezTo>
                    <a:pt x="0" y="29860"/>
                    <a:pt x="29860" y="0"/>
                    <a:pt x="66694" y="0"/>
                  </a:cubicBezTo>
                  <a:lnTo>
                    <a:pt x="5168181" y="0"/>
                  </a:lnTo>
                  <a:cubicBezTo>
                    <a:pt x="5205015" y="0"/>
                    <a:pt x="5234875" y="29860"/>
                    <a:pt x="5234875" y="66694"/>
                  </a:cubicBezTo>
                  <a:lnTo>
                    <a:pt x="5234875" y="600245"/>
                  </a:lnTo>
                  <a:cubicBezTo>
                    <a:pt x="5234875" y="637079"/>
                    <a:pt x="5205015" y="666939"/>
                    <a:pt x="5168181" y="666939"/>
                  </a:cubicBezTo>
                  <a:lnTo>
                    <a:pt x="66694" y="666939"/>
                  </a:lnTo>
                  <a:cubicBezTo>
                    <a:pt x="29860" y="666939"/>
                    <a:pt x="0" y="637079"/>
                    <a:pt x="0" y="600245"/>
                  </a:cubicBezTo>
                  <a:lnTo>
                    <a:pt x="0" y="66694"/>
                  </a:lnTo>
                  <a:close/>
                </a:path>
              </a:pathLst>
            </a:custGeom>
          </p:spPr>
          <p:style>
            <a:lnRef idx="2">
              <a:schemeClr val="lt1">
                <a:hueOff val="0"/>
                <a:satOff val="0"/>
                <a:lumOff val="0"/>
                <a:alphaOff val="0"/>
              </a:schemeClr>
            </a:lnRef>
            <a:fillRef idx="1">
              <a:schemeClr val="accent2">
                <a:hueOff val="-1091522"/>
                <a:satOff val="-62946"/>
                <a:lumOff val="6471"/>
                <a:alphaOff val="0"/>
              </a:schemeClr>
            </a:fillRef>
            <a:effectRef idx="0">
              <a:schemeClr val="accent2">
                <a:hueOff val="-1091522"/>
                <a:satOff val="-62946"/>
                <a:lumOff val="6471"/>
                <a:alphaOff val="0"/>
              </a:schemeClr>
            </a:effectRef>
            <a:fontRef idx="minor">
              <a:schemeClr val="lt1"/>
            </a:fontRef>
          </p:style>
          <p:txBody>
            <a:bodyPr spcFirstLastPara="0" vert="horz" wrap="square" lIns="88114" tIns="88114" rIns="912541" bIns="88114" numCol="1" spcCol="1270" anchor="ctr" anchorCtr="0">
              <a:noAutofit/>
            </a:bodyPr>
            <a:lstStyle/>
            <a:p>
              <a:pPr marL="0" marR="0" lvl="0" indent="0" algn="l" defTabSz="800100" rtl="0" eaLnBrk="1" fontAlgn="auto" latinLnBrk="0" hangingPunct="1">
                <a:lnSpc>
                  <a:spcPct val="90000"/>
                </a:lnSpc>
                <a:spcBef>
                  <a:spcPct val="0"/>
                </a:spcBef>
                <a:spcAft>
                  <a:spcPct val="35000"/>
                </a:spcAft>
                <a:buClr>
                  <a:srgbClr val="000000"/>
                </a:buClr>
                <a:buSzTx/>
                <a:buFont typeface="Arial"/>
                <a:buNone/>
                <a:tabLst/>
                <a:defRPr/>
              </a:pPr>
              <a:r>
                <a:rPr kumimoji="0" lang="it-IT" sz="1800" b="0" i="0" u="none" strike="noStrike" kern="1200" cap="none" spc="0" normalizeH="0" baseline="0" noProof="0" dirty="0" err="1">
                  <a:ln>
                    <a:noFill/>
                  </a:ln>
                  <a:solidFill>
                    <a:prstClr val="white"/>
                  </a:solidFill>
                  <a:effectLst/>
                  <a:uLnTx/>
                  <a:uFillTx/>
                  <a:latin typeface="Aptos" panose="02110004020202020204"/>
                  <a:ea typeface="+mn-ea"/>
                  <a:cs typeface="+mn-cs"/>
                  <a:sym typeface="Arial"/>
                </a:rPr>
                <a:t>Current</a:t>
              </a:r>
              <a:r>
                <a:rPr kumimoji="0" lang="it-IT" sz="1800" b="0" i="0" u="none" strike="noStrike" kern="1200" cap="none" spc="0" normalizeH="0" baseline="0" noProof="0" dirty="0">
                  <a:ln>
                    <a:noFill/>
                  </a:ln>
                  <a:solidFill>
                    <a:prstClr val="white"/>
                  </a:solidFill>
                  <a:effectLst/>
                  <a:uLnTx/>
                  <a:uFillTx/>
                  <a:latin typeface="Aptos" panose="02110004020202020204"/>
                  <a:ea typeface="+mn-ea"/>
                  <a:cs typeface="+mn-cs"/>
                  <a:sym typeface="Arial"/>
                </a:rPr>
                <a:t> therapies and </a:t>
              </a:r>
              <a:r>
                <a:rPr kumimoji="0" lang="it-IT" sz="1800" b="0" i="0" u="none" strike="noStrike" kern="1200" cap="none" spc="0" normalizeH="0" baseline="0" noProof="0" dirty="0" err="1">
                  <a:ln>
                    <a:noFill/>
                  </a:ln>
                  <a:solidFill>
                    <a:prstClr val="white"/>
                  </a:solidFill>
                  <a:effectLst/>
                  <a:uLnTx/>
                  <a:uFillTx/>
                  <a:latin typeface="Aptos" panose="02110004020202020204"/>
                  <a:ea typeface="+mn-ea"/>
                  <a:cs typeface="+mn-cs"/>
                  <a:sym typeface="Arial"/>
                </a:rPr>
                <a:t>limitations</a:t>
              </a: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sym typeface="Arial"/>
              </a:endParaRPr>
            </a:p>
          </p:txBody>
        </p:sp>
        <p:sp>
          <p:nvSpPr>
            <p:cNvPr id="9" name="Figura a mano libera: forma 8">
              <a:extLst>
                <a:ext uri="{FF2B5EF4-FFF2-40B4-BE49-F238E27FC236}">
                  <a16:creationId xmlns:a16="http://schemas.microsoft.com/office/drawing/2014/main" id="{F330C2A5-6A4E-4AD0-B958-5005DB9DA30A}"/>
                </a:ext>
              </a:extLst>
            </p:cNvPr>
            <p:cNvSpPr/>
            <p:nvPr/>
          </p:nvSpPr>
          <p:spPr>
            <a:xfrm>
              <a:off x="9355098" y="2897066"/>
              <a:ext cx="433510" cy="433510"/>
            </a:xfrm>
            <a:custGeom>
              <a:avLst/>
              <a:gdLst>
                <a:gd name="connsiteX0" fmla="*/ 0 w 433510"/>
                <a:gd name="connsiteY0" fmla="*/ 238431 h 433510"/>
                <a:gd name="connsiteX1" fmla="*/ 97540 w 433510"/>
                <a:gd name="connsiteY1" fmla="*/ 238431 h 433510"/>
                <a:gd name="connsiteX2" fmla="*/ 97540 w 433510"/>
                <a:gd name="connsiteY2" fmla="*/ 0 h 433510"/>
                <a:gd name="connsiteX3" fmla="*/ 335970 w 433510"/>
                <a:gd name="connsiteY3" fmla="*/ 0 h 433510"/>
                <a:gd name="connsiteX4" fmla="*/ 335970 w 433510"/>
                <a:gd name="connsiteY4" fmla="*/ 238431 h 433510"/>
                <a:gd name="connsiteX5" fmla="*/ 433510 w 433510"/>
                <a:gd name="connsiteY5" fmla="*/ 238431 h 433510"/>
                <a:gd name="connsiteX6" fmla="*/ 216755 w 433510"/>
                <a:gd name="connsiteY6" fmla="*/ 433510 h 433510"/>
                <a:gd name="connsiteX7" fmla="*/ 0 w 433510"/>
                <a:gd name="connsiteY7" fmla="*/ 238431 h 43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510" h="433510">
                  <a:moveTo>
                    <a:pt x="0" y="238431"/>
                  </a:moveTo>
                  <a:lnTo>
                    <a:pt x="97540" y="238431"/>
                  </a:lnTo>
                  <a:lnTo>
                    <a:pt x="97540" y="0"/>
                  </a:lnTo>
                  <a:lnTo>
                    <a:pt x="335970" y="0"/>
                  </a:lnTo>
                  <a:lnTo>
                    <a:pt x="335970" y="238431"/>
                  </a:lnTo>
                  <a:lnTo>
                    <a:pt x="433510" y="238431"/>
                  </a:lnTo>
                  <a:lnTo>
                    <a:pt x="216755" y="433510"/>
                  </a:lnTo>
                  <a:lnTo>
                    <a:pt x="0" y="238431"/>
                  </a:lnTo>
                  <a:close/>
                </a:path>
              </a:pathLst>
            </a:custGeom>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22940" tIns="25400" rIns="122940" bIns="132694" numCol="1" spcCol="1270" anchor="ctr" anchorCtr="0">
              <a:noAutofit/>
            </a:bodyPr>
            <a:lstStyle/>
            <a:p>
              <a:pPr marL="0" marR="0" lvl="0" indent="0" algn="ctr" defTabSz="889000" rtl="0" eaLnBrk="1" fontAlgn="auto" latinLnBrk="0" hangingPunct="1">
                <a:lnSpc>
                  <a:spcPct val="90000"/>
                </a:lnSpc>
                <a:spcBef>
                  <a:spcPct val="0"/>
                </a:spcBef>
                <a:spcAft>
                  <a:spcPct val="35000"/>
                </a:spcAft>
                <a:buClr>
                  <a:srgbClr val="000000"/>
                </a:buClr>
                <a:buSzTx/>
                <a:buFont typeface="Arial"/>
                <a:buNone/>
                <a:tabLst/>
                <a:defRPr/>
              </a:pP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Aptos" panose="02110004020202020204"/>
                <a:ea typeface="+mn-ea"/>
                <a:cs typeface="+mn-cs"/>
                <a:sym typeface="Arial"/>
              </a:endParaRPr>
            </a:p>
          </p:txBody>
        </p:sp>
        <p:sp>
          <p:nvSpPr>
            <p:cNvPr id="11" name="Figura a mano libera: forma 10">
              <a:extLst>
                <a:ext uri="{FF2B5EF4-FFF2-40B4-BE49-F238E27FC236}">
                  <a16:creationId xmlns:a16="http://schemas.microsoft.com/office/drawing/2014/main" id="{09B536AC-8FA0-89C2-D017-AFCAA3F86A12}"/>
                </a:ext>
              </a:extLst>
            </p:cNvPr>
            <p:cNvSpPr/>
            <p:nvPr/>
          </p:nvSpPr>
          <p:spPr>
            <a:xfrm>
              <a:off x="9746014" y="3656635"/>
              <a:ext cx="433510" cy="433510"/>
            </a:xfrm>
            <a:custGeom>
              <a:avLst/>
              <a:gdLst>
                <a:gd name="connsiteX0" fmla="*/ 0 w 433510"/>
                <a:gd name="connsiteY0" fmla="*/ 238431 h 433510"/>
                <a:gd name="connsiteX1" fmla="*/ 97540 w 433510"/>
                <a:gd name="connsiteY1" fmla="*/ 238431 h 433510"/>
                <a:gd name="connsiteX2" fmla="*/ 97540 w 433510"/>
                <a:gd name="connsiteY2" fmla="*/ 0 h 433510"/>
                <a:gd name="connsiteX3" fmla="*/ 335970 w 433510"/>
                <a:gd name="connsiteY3" fmla="*/ 0 h 433510"/>
                <a:gd name="connsiteX4" fmla="*/ 335970 w 433510"/>
                <a:gd name="connsiteY4" fmla="*/ 238431 h 433510"/>
                <a:gd name="connsiteX5" fmla="*/ 433510 w 433510"/>
                <a:gd name="connsiteY5" fmla="*/ 238431 h 433510"/>
                <a:gd name="connsiteX6" fmla="*/ 216755 w 433510"/>
                <a:gd name="connsiteY6" fmla="*/ 433510 h 433510"/>
                <a:gd name="connsiteX7" fmla="*/ 0 w 433510"/>
                <a:gd name="connsiteY7" fmla="*/ 238431 h 43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510" h="433510">
                  <a:moveTo>
                    <a:pt x="0" y="238431"/>
                  </a:moveTo>
                  <a:lnTo>
                    <a:pt x="97540" y="238431"/>
                  </a:lnTo>
                  <a:lnTo>
                    <a:pt x="97540" y="0"/>
                  </a:lnTo>
                  <a:lnTo>
                    <a:pt x="335970" y="0"/>
                  </a:lnTo>
                  <a:lnTo>
                    <a:pt x="335970" y="238431"/>
                  </a:lnTo>
                  <a:lnTo>
                    <a:pt x="433510" y="238431"/>
                  </a:lnTo>
                  <a:lnTo>
                    <a:pt x="216755" y="433510"/>
                  </a:lnTo>
                  <a:lnTo>
                    <a:pt x="0" y="238431"/>
                  </a:lnTo>
                  <a:close/>
                </a:path>
              </a:pathLst>
            </a:custGeom>
          </p:spPr>
          <p:style>
            <a:lnRef idx="2">
              <a:schemeClr val="accent2">
                <a:tint val="40000"/>
                <a:alpha val="90000"/>
                <a:hueOff val="-283075"/>
                <a:satOff val="-25115"/>
                <a:lumOff val="-256"/>
                <a:alphaOff val="0"/>
              </a:schemeClr>
            </a:lnRef>
            <a:fillRef idx="1">
              <a:schemeClr val="accent2">
                <a:tint val="40000"/>
                <a:alpha val="90000"/>
                <a:hueOff val="-283075"/>
                <a:satOff val="-25115"/>
                <a:lumOff val="-256"/>
                <a:alphaOff val="0"/>
              </a:schemeClr>
            </a:fillRef>
            <a:effectRef idx="0">
              <a:schemeClr val="accent2">
                <a:tint val="40000"/>
                <a:alpha val="90000"/>
                <a:hueOff val="-283075"/>
                <a:satOff val="-25115"/>
                <a:lumOff val="-256"/>
                <a:alphaOff val="0"/>
              </a:schemeClr>
            </a:effectRef>
            <a:fontRef idx="minor">
              <a:schemeClr val="dk1">
                <a:hueOff val="0"/>
                <a:satOff val="0"/>
                <a:lumOff val="0"/>
                <a:alphaOff val="0"/>
              </a:schemeClr>
            </a:fontRef>
          </p:style>
          <p:txBody>
            <a:bodyPr spcFirstLastPara="0" vert="horz" wrap="square" lIns="122940" tIns="25400" rIns="122940" bIns="132694" numCol="1" spcCol="1270" anchor="ctr" anchorCtr="0">
              <a:noAutofit/>
            </a:bodyPr>
            <a:lstStyle/>
            <a:p>
              <a:pPr marL="0" marR="0" lvl="0" indent="0" algn="ctr" defTabSz="889000" rtl="0" eaLnBrk="1" fontAlgn="auto" latinLnBrk="0" hangingPunct="1">
                <a:lnSpc>
                  <a:spcPct val="90000"/>
                </a:lnSpc>
                <a:spcBef>
                  <a:spcPct val="0"/>
                </a:spcBef>
                <a:spcAft>
                  <a:spcPct val="35000"/>
                </a:spcAft>
                <a:buClr>
                  <a:srgbClr val="000000"/>
                </a:buClr>
                <a:buSzTx/>
                <a:buFont typeface="Arial"/>
                <a:buNone/>
                <a:tabLst/>
                <a:defRPr/>
              </a:pP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Aptos" panose="02110004020202020204"/>
                <a:ea typeface="+mn-ea"/>
                <a:cs typeface="+mn-cs"/>
                <a:sym typeface="Arial"/>
              </a:endParaRPr>
            </a:p>
          </p:txBody>
        </p:sp>
        <p:sp>
          <p:nvSpPr>
            <p:cNvPr id="12" name="Figura a mano libera: forma 11">
              <a:extLst>
                <a:ext uri="{FF2B5EF4-FFF2-40B4-BE49-F238E27FC236}">
                  <a16:creationId xmlns:a16="http://schemas.microsoft.com/office/drawing/2014/main" id="{098DF186-EB6A-9286-DB91-A34983020013}"/>
                </a:ext>
              </a:extLst>
            </p:cNvPr>
            <p:cNvSpPr/>
            <p:nvPr/>
          </p:nvSpPr>
          <p:spPr>
            <a:xfrm>
              <a:off x="10136930" y="4405089"/>
              <a:ext cx="433510" cy="433510"/>
            </a:xfrm>
            <a:custGeom>
              <a:avLst/>
              <a:gdLst>
                <a:gd name="connsiteX0" fmla="*/ 0 w 433510"/>
                <a:gd name="connsiteY0" fmla="*/ 238431 h 433510"/>
                <a:gd name="connsiteX1" fmla="*/ 97540 w 433510"/>
                <a:gd name="connsiteY1" fmla="*/ 238431 h 433510"/>
                <a:gd name="connsiteX2" fmla="*/ 97540 w 433510"/>
                <a:gd name="connsiteY2" fmla="*/ 0 h 433510"/>
                <a:gd name="connsiteX3" fmla="*/ 335970 w 433510"/>
                <a:gd name="connsiteY3" fmla="*/ 0 h 433510"/>
                <a:gd name="connsiteX4" fmla="*/ 335970 w 433510"/>
                <a:gd name="connsiteY4" fmla="*/ 238431 h 433510"/>
                <a:gd name="connsiteX5" fmla="*/ 433510 w 433510"/>
                <a:gd name="connsiteY5" fmla="*/ 238431 h 433510"/>
                <a:gd name="connsiteX6" fmla="*/ 216755 w 433510"/>
                <a:gd name="connsiteY6" fmla="*/ 433510 h 433510"/>
                <a:gd name="connsiteX7" fmla="*/ 0 w 433510"/>
                <a:gd name="connsiteY7" fmla="*/ 238431 h 43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510" h="433510">
                  <a:moveTo>
                    <a:pt x="0" y="238431"/>
                  </a:moveTo>
                  <a:lnTo>
                    <a:pt x="97540" y="238431"/>
                  </a:lnTo>
                  <a:lnTo>
                    <a:pt x="97540" y="0"/>
                  </a:lnTo>
                  <a:lnTo>
                    <a:pt x="335970" y="0"/>
                  </a:lnTo>
                  <a:lnTo>
                    <a:pt x="335970" y="238431"/>
                  </a:lnTo>
                  <a:lnTo>
                    <a:pt x="433510" y="238431"/>
                  </a:lnTo>
                  <a:lnTo>
                    <a:pt x="216755" y="433510"/>
                  </a:lnTo>
                  <a:lnTo>
                    <a:pt x="0" y="238431"/>
                  </a:lnTo>
                  <a:close/>
                </a:path>
              </a:pathLst>
            </a:custGeom>
          </p:spPr>
          <p:style>
            <a:lnRef idx="2">
              <a:schemeClr val="accent2">
                <a:tint val="40000"/>
                <a:alpha val="90000"/>
                <a:hueOff val="-566151"/>
                <a:satOff val="-50231"/>
                <a:lumOff val="-513"/>
                <a:alphaOff val="0"/>
              </a:schemeClr>
            </a:lnRef>
            <a:fillRef idx="1">
              <a:schemeClr val="accent2">
                <a:tint val="40000"/>
                <a:alpha val="90000"/>
                <a:hueOff val="-566151"/>
                <a:satOff val="-50231"/>
                <a:lumOff val="-513"/>
                <a:alphaOff val="0"/>
              </a:schemeClr>
            </a:fillRef>
            <a:effectRef idx="0">
              <a:schemeClr val="accent2">
                <a:tint val="40000"/>
                <a:alpha val="90000"/>
                <a:hueOff val="-566151"/>
                <a:satOff val="-50231"/>
                <a:lumOff val="-513"/>
                <a:alphaOff val="0"/>
              </a:schemeClr>
            </a:effectRef>
            <a:fontRef idx="minor">
              <a:schemeClr val="dk1">
                <a:hueOff val="0"/>
                <a:satOff val="0"/>
                <a:lumOff val="0"/>
                <a:alphaOff val="0"/>
              </a:schemeClr>
            </a:fontRef>
          </p:style>
          <p:txBody>
            <a:bodyPr spcFirstLastPara="0" vert="horz" wrap="square" lIns="122940" tIns="25400" rIns="122940" bIns="132694" numCol="1" spcCol="1270" anchor="ctr" anchorCtr="0">
              <a:noAutofit/>
            </a:bodyPr>
            <a:lstStyle/>
            <a:p>
              <a:pPr marL="0" marR="0" lvl="0" indent="0" algn="ctr" defTabSz="889000" rtl="0" eaLnBrk="1" fontAlgn="auto" latinLnBrk="0" hangingPunct="1">
                <a:lnSpc>
                  <a:spcPct val="90000"/>
                </a:lnSpc>
                <a:spcBef>
                  <a:spcPct val="0"/>
                </a:spcBef>
                <a:spcAft>
                  <a:spcPct val="35000"/>
                </a:spcAft>
                <a:buClr>
                  <a:srgbClr val="000000"/>
                </a:buClr>
                <a:buSzTx/>
                <a:buFont typeface="Arial"/>
                <a:buNone/>
                <a:tabLst/>
                <a:defRPr/>
              </a:pP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Aptos" panose="02110004020202020204"/>
                <a:ea typeface="+mn-ea"/>
                <a:cs typeface="+mn-cs"/>
                <a:sym typeface="Arial"/>
              </a:endParaRPr>
            </a:p>
          </p:txBody>
        </p:sp>
      </p:grpSp>
    </p:spTree>
    <p:extLst>
      <p:ext uri="{BB962C8B-B14F-4D97-AF65-F5344CB8AC3E}">
        <p14:creationId xmlns:p14="http://schemas.microsoft.com/office/powerpoint/2010/main" val="25451987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DDFA53-DB8B-91F2-E054-33A57D7848C4}"/>
            </a:ext>
          </a:extLst>
        </p:cNvPr>
        <p:cNvGrpSpPr/>
        <p:nvPr/>
      </p:nvGrpSpPr>
      <p:grpSpPr>
        <a:xfrm>
          <a:off x="0" y="0"/>
          <a:ext cx="0" cy="0"/>
          <a:chOff x="0" y="0"/>
          <a:chExt cx="0" cy="0"/>
        </a:xfrm>
      </p:grpSpPr>
      <p:pic>
        <p:nvPicPr>
          <p:cNvPr id="3" name="Immagine 2">
            <a:extLst>
              <a:ext uri="{FF2B5EF4-FFF2-40B4-BE49-F238E27FC236}">
                <a16:creationId xmlns:a16="http://schemas.microsoft.com/office/drawing/2014/main" id="{1F578DB0-A555-BAC4-23B9-52056BA56B79}"/>
              </a:ext>
            </a:extLst>
          </p:cNvPr>
          <p:cNvPicPr>
            <a:picLocks noChangeAspect="1"/>
          </p:cNvPicPr>
          <p:nvPr/>
        </p:nvPicPr>
        <p:blipFill>
          <a:blip r:embed="rId2"/>
          <a:stretch>
            <a:fillRect/>
          </a:stretch>
        </p:blipFill>
        <p:spPr>
          <a:xfrm>
            <a:off x="10829901" y="244566"/>
            <a:ext cx="1029633" cy="374412"/>
          </a:xfrm>
          <a:prstGeom prst="rect">
            <a:avLst/>
          </a:prstGeom>
        </p:spPr>
      </p:pic>
      <p:grpSp>
        <p:nvGrpSpPr>
          <p:cNvPr id="10" name="Gruppo 9">
            <a:extLst>
              <a:ext uri="{FF2B5EF4-FFF2-40B4-BE49-F238E27FC236}">
                <a16:creationId xmlns:a16="http://schemas.microsoft.com/office/drawing/2014/main" id="{9BBE42F4-50EC-5D73-954A-54DF749ED2BD}"/>
              </a:ext>
            </a:extLst>
          </p:cNvPr>
          <p:cNvGrpSpPr/>
          <p:nvPr/>
        </p:nvGrpSpPr>
        <p:grpSpPr>
          <a:xfrm>
            <a:off x="4553734" y="2409830"/>
            <a:ext cx="6407622" cy="2945647"/>
            <a:chOff x="4553734" y="2409830"/>
            <a:chExt cx="6407622" cy="2945647"/>
          </a:xfrm>
        </p:grpSpPr>
        <p:sp>
          <p:nvSpPr>
            <p:cNvPr id="15" name="Figura a mano libera: forma 14">
              <a:extLst>
                <a:ext uri="{FF2B5EF4-FFF2-40B4-BE49-F238E27FC236}">
                  <a16:creationId xmlns:a16="http://schemas.microsoft.com/office/drawing/2014/main" id="{866989D9-97CC-46BE-658C-71BBEA316A58}"/>
                </a:ext>
              </a:extLst>
            </p:cNvPr>
            <p:cNvSpPr/>
            <p:nvPr/>
          </p:nvSpPr>
          <p:spPr>
            <a:xfrm>
              <a:off x="4553734" y="2409830"/>
              <a:ext cx="5234875" cy="666939"/>
            </a:xfrm>
            <a:custGeom>
              <a:avLst/>
              <a:gdLst>
                <a:gd name="connsiteX0" fmla="*/ 0 w 5234875"/>
                <a:gd name="connsiteY0" fmla="*/ 66694 h 666939"/>
                <a:gd name="connsiteX1" fmla="*/ 66694 w 5234875"/>
                <a:gd name="connsiteY1" fmla="*/ 0 h 666939"/>
                <a:gd name="connsiteX2" fmla="*/ 5168181 w 5234875"/>
                <a:gd name="connsiteY2" fmla="*/ 0 h 666939"/>
                <a:gd name="connsiteX3" fmla="*/ 5234875 w 5234875"/>
                <a:gd name="connsiteY3" fmla="*/ 66694 h 666939"/>
                <a:gd name="connsiteX4" fmla="*/ 5234875 w 5234875"/>
                <a:gd name="connsiteY4" fmla="*/ 600245 h 666939"/>
                <a:gd name="connsiteX5" fmla="*/ 5168181 w 5234875"/>
                <a:gd name="connsiteY5" fmla="*/ 666939 h 666939"/>
                <a:gd name="connsiteX6" fmla="*/ 66694 w 5234875"/>
                <a:gd name="connsiteY6" fmla="*/ 666939 h 666939"/>
                <a:gd name="connsiteX7" fmla="*/ 0 w 5234875"/>
                <a:gd name="connsiteY7" fmla="*/ 600245 h 666939"/>
                <a:gd name="connsiteX8" fmla="*/ 0 w 5234875"/>
                <a:gd name="connsiteY8" fmla="*/ 66694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75" h="666939">
                  <a:moveTo>
                    <a:pt x="0" y="66694"/>
                  </a:moveTo>
                  <a:cubicBezTo>
                    <a:pt x="0" y="29860"/>
                    <a:pt x="29860" y="0"/>
                    <a:pt x="66694" y="0"/>
                  </a:cubicBezTo>
                  <a:lnTo>
                    <a:pt x="5168181" y="0"/>
                  </a:lnTo>
                  <a:cubicBezTo>
                    <a:pt x="5205015" y="0"/>
                    <a:pt x="5234875" y="29860"/>
                    <a:pt x="5234875" y="66694"/>
                  </a:cubicBezTo>
                  <a:lnTo>
                    <a:pt x="5234875" y="600245"/>
                  </a:lnTo>
                  <a:cubicBezTo>
                    <a:pt x="5234875" y="637079"/>
                    <a:pt x="5205015" y="666939"/>
                    <a:pt x="5168181" y="666939"/>
                  </a:cubicBezTo>
                  <a:lnTo>
                    <a:pt x="66694" y="666939"/>
                  </a:lnTo>
                  <a:cubicBezTo>
                    <a:pt x="29860" y="666939"/>
                    <a:pt x="0" y="637079"/>
                    <a:pt x="0" y="600245"/>
                  </a:cubicBezTo>
                  <a:lnTo>
                    <a:pt x="0" y="66694"/>
                  </a:lnTo>
                  <a:close/>
                </a:path>
              </a:pathLst>
            </a:custGeom>
            <a:solidFill>
              <a:schemeClr val="bg2"/>
            </a:solidFill>
            <a:ln>
              <a:solidFill>
                <a:schemeClr val="bg2"/>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88114" tIns="88114" rIns="846758" bIns="88114" numCol="1" spcCol="1270" anchor="ctr" anchorCtr="0">
              <a:noAutofit/>
            </a:bodyPr>
            <a:lstStyle/>
            <a:p>
              <a:pPr defTabSz="800100">
                <a:lnSpc>
                  <a:spcPct val="90000"/>
                </a:lnSpc>
                <a:spcBef>
                  <a:spcPct val="0"/>
                </a:spcBef>
                <a:spcAft>
                  <a:spcPct val="35000"/>
                </a:spcAft>
                <a:defRPr/>
              </a:pPr>
              <a:r>
                <a:rPr lang="it-IT" sz="1800" kern="1200" dirty="0" err="1">
                  <a:solidFill>
                    <a:prstClr val="white"/>
                  </a:solidFill>
                </a:rPr>
                <a:t>Sites</a:t>
              </a:r>
              <a:r>
                <a:rPr lang="it-IT" sz="1800" kern="1200" dirty="0">
                  <a:solidFill>
                    <a:prstClr val="white"/>
                  </a:solidFill>
                </a:rPr>
                <a:t> and </a:t>
              </a:r>
              <a:r>
                <a:rPr lang="it-IT" sz="1800" kern="1200" dirty="0" err="1">
                  <a:solidFill>
                    <a:prstClr val="white"/>
                  </a:solidFill>
                </a:rPr>
                <a:t>mechanims</a:t>
              </a:r>
              <a:r>
                <a:rPr lang="it-IT" sz="1800" kern="1200" dirty="0">
                  <a:solidFill>
                    <a:prstClr val="white"/>
                  </a:solidFill>
                </a:rPr>
                <a:t> of </a:t>
              </a:r>
              <a:r>
                <a:rPr lang="it-IT" sz="1800" kern="1200" dirty="0" err="1">
                  <a:solidFill>
                    <a:prstClr val="white"/>
                  </a:solidFill>
                </a:rPr>
                <a:t>symptoms</a:t>
              </a:r>
              <a:r>
                <a:rPr lang="it-IT" sz="1800" kern="1200" dirty="0">
                  <a:solidFill>
                    <a:prstClr val="white"/>
                  </a:solidFill>
                </a:rPr>
                <a:t>’ generation</a:t>
              </a:r>
              <a:endParaRPr lang="en-US" sz="1800" kern="1200" dirty="0">
                <a:solidFill>
                  <a:prstClr val="white"/>
                </a:solidFill>
              </a:endParaRPr>
            </a:p>
          </p:txBody>
        </p:sp>
        <p:sp>
          <p:nvSpPr>
            <p:cNvPr id="16" name="Figura a mano libera: forma 15">
              <a:extLst>
                <a:ext uri="{FF2B5EF4-FFF2-40B4-BE49-F238E27FC236}">
                  <a16:creationId xmlns:a16="http://schemas.microsoft.com/office/drawing/2014/main" id="{6B783405-9CED-5A43-77EA-F31479C96F29}"/>
                </a:ext>
              </a:extLst>
            </p:cNvPr>
            <p:cNvSpPr/>
            <p:nvPr/>
          </p:nvSpPr>
          <p:spPr>
            <a:xfrm>
              <a:off x="4944649" y="3169399"/>
              <a:ext cx="5234875" cy="666939"/>
            </a:xfrm>
            <a:custGeom>
              <a:avLst/>
              <a:gdLst>
                <a:gd name="connsiteX0" fmla="*/ 0 w 5234875"/>
                <a:gd name="connsiteY0" fmla="*/ 66694 h 666939"/>
                <a:gd name="connsiteX1" fmla="*/ 66694 w 5234875"/>
                <a:gd name="connsiteY1" fmla="*/ 0 h 666939"/>
                <a:gd name="connsiteX2" fmla="*/ 5168181 w 5234875"/>
                <a:gd name="connsiteY2" fmla="*/ 0 h 666939"/>
                <a:gd name="connsiteX3" fmla="*/ 5234875 w 5234875"/>
                <a:gd name="connsiteY3" fmla="*/ 66694 h 666939"/>
                <a:gd name="connsiteX4" fmla="*/ 5234875 w 5234875"/>
                <a:gd name="connsiteY4" fmla="*/ 600245 h 666939"/>
                <a:gd name="connsiteX5" fmla="*/ 5168181 w 5234875"/>
                <a:gd name="connsiteY5" fmla="*/ 666939 h 666939"/>
                <a:gd name="connsiteX6" fmla="*/ 66694 w 5234875"/>
                <a:gd name="connsiteY6" fmla="*/ 666939 h 666939"/>
                <a:gd name="connsiteX7" fmla="*/ 0 w 5234875"/>
                <a:gd name="connsiteY7" fmla="*/ 600245 h 666939"/>
                <a:gd name="connsiteX8" fmla="*/ 0 w 5234875"/>
                <a:gd name="connsiteY8" fmla="*/ 66694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75" h="666939">
                  <a:moveTo>
                    <a:pt x="0" y="66694"/>
                  </a:moveTo>
                  <a:cubicBezTo>
                    <a:pt x="0" y="29860"/>
                    <a:pt x="29860" y="0"/>
                    <a:pt x="66694" y="0"/>
                  </a:cubicBezTo>
                  <a:lnTo>
                    <a:pt x="5168181" y="0"/>
                  </a:lnTo>
                  <a:cubicBezTo>
                    <a:pt x="5205015" y="0"/>
                    <a:pt x="5234875" y="29860"/>
                    <a:pt x="5234875" y="66694"/>
                  </a:cubicBezTo>
                  <a:lnTo>
                    <a:pt x="5234875" y="600245"/>
                  </a:lnTo>
                  <a:cubicBezTo>
                    <a:pt x="5234875" y="637079"/>
                    <a:pt x="5205015" y="666939"/>
                    <a:pt x="5168181" y="666939"/>
                  </a:cubicBezTo>
                  <a:lnTo>
                    <a:pt x="66694" y="666939"/>
                  </a:lnTo>
                  <a:cubicBezTo>
                    <a:pt x="29860" y="666939"/>
                    <a:pt x="0" y="637079"/>
                    <a:pt x="0" y="600245"/>
                  </a:cubicBezTo>
                  <a:lnTo>
                    <a:pt x="0" y="66694"/>
                  </a:lnTo>
                  <a:close/>
                </a:path>
              </a:pathLst>
            </a:custGeom>
            <a:solidFill>
              <a:srgbClr val="D37253"/>
            </a:solidFill>
            <a:ln>
              <a:solidFill>
                <a:srgbClr val="D37253"/>
              </a:solidFill>
            </a:ln>
          </p:spPr>
          <p:style>
            <a:lnRef idx="2">
              <a:schemeClr val="lt1">
                <a:hueOff val="0"/>
                <a:satOff val="0"/>
                <a:lumOff val="0"/>
                <a:alphaOff val="0"/>
              </a:schemeClr>
            </a:lnRef>
            <a:fillRef idx="1">
              <a:schemeClr val="accent2">
                <a:hueOff val="-363841"/>
                <a:satOff val="-20982"/>
                <a:lumOff val="2157"/>
                <a:alphaOff val="0"/>
              </a:schemeClr>
            </a:fillRef>
            <a:effectRef idx="0">
              <a:schemeClr val="accent2">
                <a:hueOff val="-363841"/>
                <a:satOff val="-20982"/>
                <a:lumOff val="2157"/>
                <a:alphaOff val="0"/>
              </a:schemeClr>
            </a:effectRef>
            <a:fontRef idx="minor">
              <a:schemeClr val="lt1"/>
            </a:fontRef>
          </p:style>
          <p:txBody>
            <a:bodyPr spcFirstLastPara="0" vert="horz" wrap="square" lIns="88114" tIns="88114" rIns="912541" bIns="88114" numCol="1" spcCol="1270" anchor="ctr" anchorCtr="0">
              <a:noAutofit/>
            </a:bodyPr>
            <a:lstStyle/>
            <a:p>
              <a:pPr defTabSz="800100">
                <a:lnSpc>
                  <a:spcPct val="90000"/>
                </a:lnSpc>
                <a:spcBef>
                  <a:spcPct val="0"/>
                </a:spcBef>
                <a:spcAft>
                  <a:spcPct val="35000"/>
                </a:spcAft>
                <a:defRPr/>
              </a:pPr>
              <a:r>
                <a:rPr lang="it-IT" sz="1800" kern="1200" dirty="0" err="1">
                  <a:solidFill>
                    <a:prstClr val="white"/>
                  </a:solidFill>
                </a:rPr>
                <a:t>Patients</a:t>
              </a:r>
              <a:r>
                <a:rPr lang="it-IT" sz="1800" kern="1200" dirty="0">
                  <a:solidFill>
                    <a:prstClr val="white"/>
                  </a:solidFill>
                </a:rPr>
                <a:t> &amp; </a:t>
              </a:r>
              <a:r>
                <a:rPr lang="it-IT" sz="1800" kern="1200" dirty="0" err="1">
                  <a:solidFill>
                    <a:prstClr val="white"/>
                  </a:solidFill>
                </a:rPr>
                <a:t>symptoms</a:t>
              </a:r>
              <a:r>
                <a:rPr lang="it-IT" sz="1800" kern="1200" dirty="0">
                  <a:solidFill>
                    <a:prstClr val="white"/>
                  </a:solidFill>
                </a:rPr>
                <a:t> </a:t>
              </a:r>
              <a:r>
                <a:rPr lang="it-IT" sz="1800" kern="1200" dirty="0" err="1">
                  <a:solidFill>
                    <a:prstClr val="white"/>
                  </a:solidFill>
                </a:rPr>
                <a:t>definition</a:t>
              </a:r>
              <a:endParaRPr lang="it-IT" sz="1800" kern="1200" dirty="0">
                <a:solidFill>
                  <a:prstClr val="white"/>
                </a:solidFill>
              </a:endParaRPr>
            </a:p>
          </p:txBody>
        </p:sp>
        <p:sp>
          <p:nvSpPr>
            <p:cNvPr id="17" name="Figura a mano libera: forma 16">
              <a:extLst>
                <a:ext uri="{FF2B5EF4-FFF2-40B4-BE49-F238E27FC236}">
                  <a16:creationId xmlns:a16="http://schemas.microsoft.com/office/drawing/2014/main" id="{0738EB2F-9479-4DA5-9AE0-61C4BC7D70E1}"/>
                </a:ext>
              </a:extLst>
            </p:cNvPr>
            <p:cNvSpPr/>
            <p:nvPr/>
          </p:nvSpPr>
          <p:spPr>
            <a:xfrm>
              <a:off x="5335565" y="3928968"/>
              <a:ext cx="5234875" cy="666939"/>
            </a:xfrm>
            <a:custGeom>
              <a:avLst/>
              <a:gdLst>
                <a:gd name="connsiteX0" fmla="*/ 0 w 5234875"/>
                <a:gd name="connsiteY0" fmla="*/ 66694 h 666939"/>
                <a:gd name="connsiteX1" fmla="*/ 66694 w 5234875"/>
                <a:gd name="connsiteY1" fmla="*/ 0 h 666939"/>
                <a:gd name="connsiteX2" fmla="*/ 5168181 w 5234875"/>
                <a:gd name="connsiteY2" fmla="*/ 0 h 666939"/>
                <a:gd name="connsiteX3" fmla="*/ 5234875 w 5234875"/>
                <a:gd name="connsiteY3" fmla="*/ 66694 h 666939"/>
                <a:gd name="connsiteX4" fmla="*/ 5234875 w 5234875"/>
                <a:gd name="connsiteY4" fmla="*/ 600245 h 666939"/>
                <a:gd name="connsiteX5" fmla="*/ 5168181 w 5234875"/>
                <a:gd name="connsiteY5" fmla="*/ 666939 h 666939"/>
                <a:gd name="connsiteX6" fmla="*/ 66694 w 5234875"/>
                <a:gd name="connsiteY6" fmla="*/ 666939 h 666939"/>
                <a:gd name="connsiteX7" fmla="*/ 0 w 5234875"/>
                <a:gd name="connsiteY7" fmla="*/ 600245 h 666939"/>
                <a:gd name="connsiteX8" fmla="*/ 0 w 5234875"/>
                <a:gd name="connsiteY8" fmla="*/ 66694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75" h="666939">
                  <a:moveTo>
                    <a:pt x="0" y="66694"/>
                  </a:moveTo>
                  <a:cubicBezTo>
                    <a:pt x="0" y="29860"/>
                    <a:pt x="29860" y="0"/>
                    <a:pt x="66694" y="0"/>
                  </a:cubicBezTo>
                  <a:lnTo>
                    <a:pt x="5168181" y="0"/>
                  </a:lnTo>
                  <a:cubicBezTo>
                    <a:pt x="5205015" y="0"/>
                    <a:pt x="5234875" y="29860"/>
                    <a:pt x="5234875" y="66694"/>
                  </a:cubicBezTo>
                  <a:lnTo>
                    <a:pt x="5234875" y="600245"/>
                  </a:lnTo>
                  <a:cubicBezTo>
                    <a:pt x="5234875" y="637079"/>
                    <a:pt x="5205015" y="666939"/>
                    <a:pt x="5168181" y="666939"/>
                  </a:cubicBezTo>
                  <a:lnTo>
                    <a:pt x="66694" y="666939"/>
                  </a:lnTo>
                  <a:cubicBezTo>
                    <a:pt x="29860" y="666939"/>
                    <a:pt x="0" y="637079"/>
                    <a:pt x="0" y="600245"/>
                  </a:cubicBezTo>
                  <a:lnTo>
                    <a:pt x="0" y="66694"/>
                  </a:lnTo>
                  <a:close/>
                </a:path>
              </a:pathLst>
            </a:custGeom>
            <a:solidFill>
              <a:schemeClr val="bg2"/>
            </a:solidFill>
          </p:spPr>
          <p:style>
            <a:lnRef idx="2">
              <a:schemeClr val="lt1">
                <a:hueOff val="0"/>
                <a:satOff val="0"/>
                <a:lumOff val="0"/>
                <a:alphaOff val="0"/>
              </a:schemeClr>
            </a:lnRef>
            <a:fillRef idx="1">
              <a:schemeClr val="accent2">
                <a:hueOff val="-727682"/>
                <a:satOff val="-41964"/>
                <a:lumOff val="4314"/>
                <a:alphaOff val="0"/>
              </a:schemeClr>
            </a:fillRef>
            <a:effectRef idx="0">
              <a:schemeClr val="accent2">
                <a:hueOff val="-727682"/>
                <a:satOff val="-41964"/>
                <a:lumOff val="4314"/>
                <a:alphaOff val="0"/>
              </a:schemeClr>
            </a:effectRef>
            <a:fontRef idx="minor">
              <a:schemeClr val="lt1"/>
            </a:fontRef>
          </p:style>
          <p:txBody>
            <a:bodyPr spcFirstLastPara="0" vert="horz" wrap="square" lIns="88114" tIns="88114" rIns="912541" bIns="88114" numCol="1" spcCol="1270" anchor="ctr" anchorCtr="0">
              <a:noAutofit/>
            </a:bodyPr>
            <a:lstStyle/>
            <a:p>
              <a:pPr marL="0" marR="0" lvl="0" indent="0" algn="l" defTabSz="800100" rtl="0" eaLnBrk="1" fontAlgn="auto" latinLnBrk="0" hangingPunct="1">
                <a:lnSpc>
                  <a:spcPct val="90000"/>
                </a:lnSpc>
                <a:spcBef>
                  <a:spcPct val="0"/>
                </a:spcBef>
                <a:spcAft>
                  <a:spcPct val="35000"/>
                </a:spcAft>
                <a:buClr>
                  <a:srgbClr val="000000"/>
                </a:buClr>
                <a:buSzTx/>
                <a:buFont typeface="Arial"/>
                <a:buNone/>
                <a:tabLst/>
                <a:defRPr/>
              </a:pPr>
              <a:r>
                <a:rPr kumimoji="0" lang="it-IT" sz="1800" b="0" i="0" u="none" strike="noStrike" kern="1200" cap="none" spc="0" normalizeH="0" baseline="0" noProof="0">
                  <a:ln>
                    <a:noFill/>
                  </a:ln>
                  <a:solidFill>
                    <a:prstClr val="white"/>
                  </a:solidFill>
                  <a:effectLst/>
                  <a:uLnTx/>
                  <a:uFillTx/>
                  <a:latin typeface="Aptos" panose="02110004020202020204"/>
                  <a:ea typeface="+mn-ea"/>
                  <a:cs typeface="+mn-cs"/>
                  <a:sym typeface="Arial"/>
                </a:rPr>
                <a:t>Patients management </a:t>
              </a: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sym typeface="Arial"/>
              </a:endParaRPr>
            </a:p>
          </p:txBody>
        </p:sp>
        <p:sp>
          <p:nvSpPr>
            <p:cNvPr id="18" name="Figura a mano libera: forma 17">
              <a:extLst>
                <a:ext uri="{FF2B5EF4-FFF2-40B4-BE49-F238E27FC236}">
                  <a16:creationId xmlns:a16="http://schemas.microsoft.com/office/drawing/2014/main" id="{E0B3B88F-FEB4-608E-144E-F16179BC665A}"/>
                </a:ext>
              </a:extLst>
            </p:cNvPr>
            <p:cNvSpPr/>
            <p:nvPr/>
          </p:nvSpPr>
          <p:spPr>
            <a:xfrm>
              <a:off x="5726481" y="4688538"/>
              <a:ext cx="5234875" cy="666939"/>
            </a:xfrm>
            <a:custGeom>
              <a:avLst/>
              <a:gdLst>
                <a:gd name="connsiteX0" fmla="*/ 0 w 5234875"/>
                <a:gd name="connsiteY0" fmla="*/ 66694 h 666939"/>
                <a:gd name="connsiteX1" fmla="*/ 66694 w 5234875"/>
                <a:gd name="connsiteY1" fmla="*/ 0 h 666939"/>
                <a:gd name="connsiteX2" fmla="*/ 5168181 w 5234875"/>
                <a:gd name="connsiteY2" fmla="*/ 0 h 666939"/>
                <a:gd name="connsiteX3" fmla="*/ 5234875 w 5234875"/>
                <a:gd name="connsiteY3" fmla="*/ 66694 h 666939"/>
                <a:gd name="connsiteX4" fmla="*/ 5234875 w 5234875"/>
                <a:gd name="connsiteY4" fmla="*/ 600245 h 666939"/>
                <a:gd name="connsiteX5" fmla="*/ 5168181 w 5234875"/>
                <a:gd name="connsiteY5" fmla="*/ 666939 h 666939"/>
                <a:gd name="connsiteX6" fmla="*/ 66694 w 5234875"/>
                <a:gd name="connsiteY6" fmla="*/ 666939 h 666939"/>
                <a:gd name="connsiteX7" fmla="*/ 0 w 5234875"/>
                <a:gd name="connsiteY7" fmla="*/ 600245 h 666939"/>
                <a:gd name="connsiteX8" fmla="*/ 0 w 5234875"/>
                <a:gd name="connsiteY8" fmla="*/ 66694 h 66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4875" h="666939">
                  <a:moveTo>
                    <a:pt x="0" y="66694"/>
                  </a:moveTo>
                  <a:cubicBezTo>
                    <a:pt x="0" y="29860"/>
                    <a:pt x="29860" y="0"/>
                    <a:pt x="66694" y="0"/>
                  </a:cubicBezTo>
                  <a:lnTo>
                    <a:pt x="5168181" y="0"/>
                  </a:lnTo>
                  <a:cubicBezTo>
                    <a:pt x="5205015" y="0"/>
                    <a:pt x="5234875" y="29860"/>
                    <a:pt x="5234875" y="66694"/>
                  </a:cubicBezTo>
                  <a:lnTo>
                    <a:pt x="5234875" y="600245"/>
                  </a:lnTo>
                  <a:cubicBezTo>
                    <a:pt x="5234875" y="637079"/>
                    <a:pt x="5205015" y="666939"/>
                    <a:pt x="5168181" y="666939"/>
                  </a:cubicBezTo>
                  <a:lnTo>
                    <a:pt x="66694" y="666939"/>
                  </a:lnTo>
                  <a:cubicBezTo>
                    <a:pt x="29860" y="666939"/>
                    <a:pt x="0" y="637079"/>
                    <a:pt x="0" y="600245"/>
                  </a:cubicBezTo>
                  <a:lnTo>
                    <a:pt x="0" y="66694"/>
                  </a:lnTo>
                  <a:close/>
                </a:path>
              </a:pathLst>
            </a:custGeom>
            <a:solidFill>
              <a:schemeClr val="bg2">
                <a:lumMod val="75000"/>
              </a:schemeClr>
            </a:solidFill>
            <a:ln>
              <a:solidFill>
                <a:schemeClr val="bg2"/>
              </a:solidFill>
            </a:ln>
          </p:spPr>
          <p:style>
            <a:lnRef idx="2">
              <a:schemeClr val="lt1">
                <a:hueOff val="0"/>
                <a:satOff val="0"/>
                <a:lumOff val="0"/>
                <a:alphaOff val="0"/>
              </a:schemeClr>
            </a:lnRef>
            <a:fillRef idx="1">
              <a:schemeClr val="accent2">
                <a:hueOff val="-1091522"/>
                <a:satOff val="-62946"/>
                <a:lumOff val="6471"/>
                <a:alphaOff val="0"/>
              </a:schemeClr>
            </a:fillRef>
            <a:effectRef idx="0">
              <a:schemeClr val="accent2">
                <a:hueOff val="-1091522"/>
                <a:satOff val="-62946"/>
                <a:lumOff val="6471"/>
                <a:alphaOff val="0"/>
              </a:schemeClr>
            </a:effectRef>
            <a:fontRef idx="minor">
              <a:schemeClr val="lt1"/>
            </a:fontRef>
          </p:style>
          <p:txBody>
            <a:bodyPr spcFirstLastPara="0" vert="horz" wrap="square" lIns="88114" tIns="88114" rIns="912541" bIns="88114" numCol="1" spcCol="1270" anchor="ctr" anchorCtr="0">
              <a:noAutofit/>
            </a:bodyPr>
            <a:lstStyle/>
            <a:p>
              <a:pPr marL="0" marR="0" lvl="0" indent="0" algn="l" defTabSz="800100" rtl="0" eaLnBrk="1" fontAlgn="auto" latinLnBrk="0" hangingPunct="1">
                <a:lnSpc>
                  <a:spcPct val="90000"/>
                </a:lnSpc>
                <a:spcBef>
                  <a:spcPct val="0"/>
                </a:spcBef>
                <a:spcAft>
                  <a:spcPct val="35000"/>
                </a:spcAft>
                <a:buClr>
                  <a:srgbClr val="000000"/>
                </a:buClr>
                <a:buSzTx/>
                <a:buFont typeface="Arial"/>
                <a:buNone/>
                <a:tabLst/>
                <a:defRPr/>
              </a:pPr>
              <a:r>
                <a:rPr kumimoji="0" lang="it-IT" sz="1800" b="0" i="0" u="none" strike="noStrike" kern="1200" cap="none" spc="0" normalizeH="0" baseline="0" noProof="0" dirty="0" err="1">
                  <a:ln>
                    <a:noFill/>
                  </a:ln>
                  <a:solidFill>
                    <a:prstClr val="white"/>
                  </a:solidFill>
                  <a:effectLst/>
                  <a:uLnTx/>
                  <a:uFillTx/>
                  <a:latin typeface="Aptos" panose="02110004020202020204"/>
                  <a:ea typeface="+mn-ea"/>
                  <a:cs typeface="+mn-cs"/>
                  <a:sym typeface="Arial"/>
                </a:rPr>
                <a:t>Current</a:t>
              </a:r>
              <a:r>
                <a:rPr kumimoji="0" lang="it-IT" sz="1800" b="0" i="0" u="none" strike="noStrike" kern="1200" cap="none" spc="0" normalizeH="0" baseline="0" noProof="0" dirty="0">
                  <a:ln>
                    <a:noFill/>
                  </a:ln>
                  <a:solidFill>
                    <a:prstClr val="white"/>
                  </a:solidFill>
                  <a:effectLst/>
                  <a:uLnTx/>
                  <a:uFillTx/>
                  <a:latin typeface="Aptos" panose="02110004020202020204"/>
                  <a:ea typeface="+mn-ea"/>
                  <a:cs typeface="+mn-cs"/>
                  <a:sym typeface="Arial"/>
                </a:rPr>
                <a:t> therapies and </a:t>
              </a:r>
              <a:r>
                <a:rPr kumimoji="0" lang="it-IT" sz="1800" b="0" i="0" u="none" strike="noStrike" kern="1200" cap="none" spc="0" normalizeH="0" baseline="0" noProof="0" dirty="0" err="1">
                  <a:ln>
                    <a:noFill/>
                  </a:ln>
                  <a:solidFill>
                    <a:prstClr val="white"/>
                  </a:solidFill>
                  <a:effectLst/>
                  <a:uLnTx/>
                  <a:uFillTx/>
                  <a:latin typeface="Aptos" panose="02110004020202020204"/>
                  <a:ea typeface="+mn-ea"/>
                  <a:cs typeface="+mn-cs"/>
                  <a:sym typeface="Arial"/>
                </a:rPr>
                <a:t>limitations</a:t>
              </a: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sym typeface="Arial"/>
              </a:endParaRPr>
            </a:p>
          </p:txBody>
        </p:sp>
        <p:sp>
          <p:nvSpPr>
            <p:cNvPr id="20" name="Figura a mano libera: forma 19">
              <a:extLst>
                <a:ext uri="{FF2B5EF4-FFF2-40B4-BE49-F238E27FC236}">
                  <a16:creationId xmlns:a16="http://schemas.microsoft.com/office/drawing/2014/main" id="{287C37D9-4DE7-61F6-2D72-449477370590}"/>
                </a:ext>
              </a:extLst>
            </p:cNvPr>
            <p:cNvSpPr/>
            <p:nvPr/>
          </p:nvSpPr>
          <p:spPr>
            <a:xfrm>
              <a:off x="9355098" y="2897066"/>
              <a:ext cx="433510" cy="433510"/>
            </a:xfrm>
            <a:custGeom>
              <a:avLst/>
              <a:gdLst>
                <a:gd name="connsiteX0" fmla="*/ 0 w 433510"/>
                <a:gd name="connsiteY0" fmla="*/ 238431 h 433510"/>
                <a:gd name="connsiteX1" fmla="*/ 97540 w 433510"/>
                <a:gd name="connsiteY1" fmla="*/ 238431 h 433510"/>
                <a:gd name="connsiteX2" fmla="*/ 97540 w 433510"/>
                <a:gd name="connsiteY2" fmla="*/ 0 h 433510"/>
                <a:gd name="connsiteX3" fmla="*/ 335970 w 433510"/>
                <a:gd name="connsiteY3" fmla="*/ 0 h 433510"/>
                <a:gd name="connsiteX4" fmla="*/ 335970 w 433510"/>
                <a:gd name="connsiteY4" fmla="*/ 238431 h 433510"/>
                <a:gd name="connsiteX5" fmla="*/ 433510 w 433510"/>
                <a:gd name="connsiteY5" fmla="*/ 238431 h 433510"/>
                <a:gd name="connsiteX6" fmla="*/ 216755 w 433510"/>
                <a:gd name="connsiteY6" fmla="*/ 433510 h 433510"/>
                <a:gd name="connsiteX7" fmla="*/ 0 w 433510"/>
                <a:gd name="connsiteY7" fmla="*/ 238431 h 43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510" h="433510">
                  <a:moveTo>
                    <a:pt x="0" y="238431"/>
                  </a:moveTo>
                  <a:lnTo>
                    <a:pt x="97540" y="238431"/>
                  </a:lnTo>
                  <a:lnTo>
                    <a:pt x="97540" y="0"/>
                  </a:lnTo>
                  <a:lnTo>
                    <a:pt x="335970" y="0"/>
                  </a:lnTo>
                  <a:lnTo>
                    <a:pt x="335970" y="238431"/>
                  </a:lnTo>
                  <a:lnTo>
                    <a:pt x="433510" y="238431"/>
                  </a:lnTo>
                  <a:lnTo>
                    <a:pt x="216755" y="433510"/>
                  </a:lnTo>
                  <a:lnTo>
                    <a:pt x="0" y="238431"/>
                  </a:lnTo>
                  <a:close/>
                </a:path>
              </a:pathLst>
            </a:custGeom>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22940" tIns="25400" rIns="122940" bIns="132694" numCol="1" spcCol="1270" anchor="ctr" anchorCtr="0">
              <a:noAutofit/>
            </a:bodyPr>
            <a:lstStyle/>
            <a:p>
              <a:pPr marL="0" marR="0" lvl="0" indent="0" algn="ctr" defTabSz="889000" rtl="0" eaLnBrk="1" fontAlgn="auto" latinLnBrk="0" hangingPunct="1">
                <a:lnSpc>
                  <a:spcPct val="90000"/>
                </a:lnSpc>
                <a:spcBef>
                  <a:spcPct val="0"/>
                </a:spcBef>
                <a:spcAft>
                  <a:spcPct val="35000"/>
                </a:spcAft>
                <a:buClr>
                  <a:srgbClr val="000000"/>
                </a:buClr>
                <a:buSzTx/>
                <a:buFont typeface="Arial"/>
                <a:buNone/>
                <a:tabLst/>
                <a:defRPr/>
              </a:pP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Aptos" panose="02110004020202020204"/>
                <a:ea typeface="+mn-ea"/>
                <a:cs typeface="+mn-cs"/>
                <a:sym typeface="Arial"/>
              </a:endParaRPr>
            </a:p>
          </p:txBody>
        </p:sp>
        <p:sp>
          <p:nvSpPr>
            <p:cNvPr id="21" name="Figura a mano libera: forma 20">
              <a:extLst>
                <a:ext uri="{FF2B5EF4-FFF2-40B4-BE49-F238E27FC236}">
                  <a16:creationId xmlns:a16="http://schemas.microsoft.com/office/drawing/2014/main" id="{D0556854-A21B-358D-8BDC-DB8EF464086C}"/>
                </a:ext>
              </a:extLst>
            </p:cNvPr>
            <p:cNvSpPr/>
            <p:nvPr/>
          </p:nvSpPr>
          <p:spPr>
            <a:xfrm>
              <a:off x="9746014" y="3656635"/>
              <a:ext cx="433510" cy="433510"/>
            </a:xfrm>
            <a:custGeom>
              <a:avLst/>
              <a:gdLst>
                <a:gd name="connsiteX0" fmla="*/ 0 w 433510"/>
                <a:gd name="connsiteY0" fmla="*/ 238431 h 433510"/>
                <a:gd name="connsiteX1" fmla="*/ 97540 w 433510"/>
                <a:gd name="connsiteY1" fmla="*/ 238431 h 433510"/>
                <a:gd name="connsiteX2" fmla="*/ 97540 w 433510"/>
                <a:gd name="connsiteY2" fmla="*/ 0 h 433510"/>
                <a:gd name="connsiteX3" fmla="*/ 335970 w 433510"/>
                <a:gd name="connsiteY3" fmla="*/ 0 h 433510"/>
                <a:gd name="connsiteX4" fmla="*/ 335970 w 433510"/>
                <a:gd name="connsiteY4" fmla="*/ 238431 h 433510"/>
                <a:gd name="connsiteX5" fmla="*/ 433510 w 433510"/>
                <a:gd name="connsiteY5" fmla="*/ 238431 h 433510"/>
                <a:gd name="connsiteX6" fmla="*/ 216755 w 433510"/>
                <a:gd name="connsiteY6" fmla="*/ 433510 h 433510"/>
                <a:gd name="connsiteX7" fmla="*/ 0 w 433510"/>
                <a:gd name="connsiteY7" fmla="*/ 238431 h 43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510" h="433510">
                  <a:moveTo>
                    <a:pt x="0" y="238431"/>
                  </a:moveTo>
                  <a:lnTo>
                    <a:pt x="97540" y="238431"/>
                  </a:lnTo>
                  <a:lnTo>
                    <a:pt x="97540" y="0"/>
                  </a:lnTo>
                  <a:lnTo>
                    <a:pt x="335970" y="0"/>
                  </a:lnTo>
                  <a:lnTo>
                    <a:pt x="335970" y="238431"/>
                  </a:lnTo>
                  <a:lnTo>
                    <a:pt x="433510" y="238431"/>
                  </a:lnTo>
                  <a:lnTo>
                    <a:pt x="216755" y="433510"/>
                  </a:lnTo>
                  <a:lnTo>
                    <a:pt x="0" y="238431"/>
                  </a:lnTo>
                  <a:close/>
                </a:path>
              </a:pathLst>
            </a:custGeom>
          </p:spPr>
          <p:style>
            <a:lnRef idx="2">
              <a:schemeClr val="accent2">
                <a:tint val="40000"/>
                <a:alpha val="90000"/>
                <a:hueOff val="-283075"/>
                <a:satOff val="-25115"/>
                <a:lumOff val="-256"/>
                <a:alphaOff val="0"/>
              </a:schemeClr>
            </a:lnRef>
            <a:fillRef idx="1">
              <a:schemeClr val="accent2">
                <a:tint val="40000"/>
                <a:alpha val="90000"/>
                <a:hueOff val="-283075"/>
                <a:satOff val="-25115"/>
                <a:lumOff val="-256"/>
                <a:alphaOff val="0"/>
              </a:schemeClr>
            </a:fillRef>
            <a:effectRef idx="0">
              <a:schemeClr val="accent2">
                <a:tint val="40000"/>
                <a:alpha val="90000"/>
                <a:hueOff val="-283075"/>
                <a:satOff val="-25115"/>
                <a:lumOff val="-256"/>
                <a:alphaOff val="0"/>
              </a:schemeClr>
            </a:effectRef>
            <a:fontRef idx="minor">
              <a:schemeClr val="dk1">
                <a:hueOff val="0"/>
                <a:satOff val="0"/>
                <a:lumOff val="0"/>
                <a:alphaOff val="0"/>
              </a:schemeClr>
            </a:fontRef>
          </p:style>
          <p:txBody>
            <a:bodyPr spcFirstLastPara="0" vert="horz" wrap="square" lIns="122940" tIns="25400" rIns="122940" bIns="132694" numCol="1" spcCol="1270" anchor="ctr" anchorCtr="0">
              <a:noAutofit/>
            </a:bodyPr>
            <a:lstStyle/>
            <a:p>
              <a:pPr marL="0" marR="0" lvl="0" indent="0" algn="ctr" defTabSz="889000" rtl="0" eaLnBrk="1" fontAlgn="auto" latinLnBrk="0" hangingPunct="1">
                <a:lnSpc>
                  <a:spcPct val="90000"/>
                </a:lnSpc>
                <a:spcBef>
                  <a:spcPct val="0"/>
                </a:spcBef>
                <a:spcAft>
                  <a:spcPct val="35000"/>
                </a:spcAft>
                <a:buClr>
                  <a:srgbClr val="000000"/>
                </a:buClr>
                <a:buSzTx/>
                <a:buFont typeface="Arial"/>
                <a:buNone/>
                <a:tabLst/>
                <a:defRPr/>
              </a:pP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Aptos" panose="02110004020202020204"/>
                <a:ea typeface="+mn-ea"/>
                <a:cs typeface="+mn-cs"/>
                <a:sym typeface="Arial"/>
              </a:endParaRPr>
            </a:p>
          </p:txBody>
        </p:sp>
        <p:sp>
          <p:nvSpPr>
            <p:cNvPr id="22" name="Figura a mano libera: forma 21">
              <a:extLst>
                <a:ext uri="{FF2B5EF4-FFF2-40B4-BE49-F238E27FC236}">
                  <a16:creationId xmlns:a16="http://schemas.microsoft.com/office/drawing/2014/main" id="{BE6EF999-1B57-F477-B853-4464C964DC64}"/>
                </a:ext>
              </a:extLst>
            </p:cNvPr>
            <p:cNvSpPr/>
            <p:nvPr/>
          </p:nvSpPr>
          <p:spPr>
            <a:xfrm>
              <a:off x="10136930" y="4405089"/>
              <a:ext cx="433510" cy="433510"/>
            </a:xfrm>
            <a:custGeom>
              <a:avLst/>
              <a:gdLst>
                <a:gd name="connsiteX0" fmla="*/ 0 w 433510"/>
                <a:gd name="connsiteY0" fmla="*/ 238431 h 433510"/>
                <a:gd name="connsiteX1" fmla="*/ 97540 w 433510"/>
                <a:gd name="connsiteY1" fmla="*/ 238431 h 433510"/>
                <a:gd name="connsiteX2" fmla="*/ 97540 w 433510"/>
                <a:gd name="connsiteY2" fmla="*/ 0 h 433510"/>
                <a:gd name="connsiteX3" fmla="*/ 335970 w 433510"/>
                <a:gd name="connsiteY3" fmla="*/ 0 h 433510"/>
                <a:gd name="connsiteX4" fmla="*/ 335970 w 433510"/>
                <a:gd name="connsiteY4" fmla="*/ 238431 h 433510"/>
                <a:gd name="connsiteX5" fmla="*/ 433510 w 433510"/>
                <a:gd name="connsiteY5" fmla="*/ 238431 h 433510"/>
                <a:gd name="connsiteX6" fmla="*/ 216755 w 433510"/>
                <a:gd name="connsiteY6" fmla="*/ 433510 h 433510"/>
                <a:gd name="connsiteX7" fmla="*/ 0 w 433510"/>
                <a:gd name="connsiteY7" fmla="*/ 238431 h 43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510" h="433510">
                  <a:moveTo>
                    <a:pt x="0" y="238431"/>
                  </a:moveTo>
                  <a:lnTo>
                    <a:pt x="97540" y="238431"/>
                  </a:lnTo>
                  <a:lnTo>
                    <a:pt x="97540" y="0"/>
                  </a:lnTo>
                  <a:lnTo>
                    <a:pt x="335970" y="0"/>
                  </a:lnTo>
                  <a:lnTo>
                    <a:pt x="335970" y="238431"/>
                  </a:lnTo>
                  <a:lnTo>
                    <a:pt x="433510" y="238431"/>
                  </a:lnTo>
                  <a:lnTo>
                    <a:pt x="216755" y="433510"/>
                  </a:lnTo>
                  <a:lnTo>
                    <a:pt x="0" y="238431"/>
                  </a:lnTo>
                  <a:close/>
                </a:path>
              </a:pathLst>
            </a:custGeom>
          </p:spPr>
          <p:style>
            <a:lnRef idx="2">
              <a:schemeClr val="accent2">
                <a:tint val="40000"/>
                <a:alpha val="90000"/>
                <a:hueOff val="-566151"/>
                <a:satOff val="-50231"/>
                <a:lumOff val="-513"/>
                <a:alphaOff val="0"/>
              </a:schemeClr>
            </a:lnRef>
            <a:fillRef idx="1">
              <a:schemeClr val="accent2">
                <a:tint val="40000"/>
                <a:alpha val="90000"/>
                <a:hueOff val="-566151"/>
                <a:satOff val="-50231"/>
                <a:lumOff val="-513"/>
                <a:alphaOff val="0"/>
              </a:schemeClr>
            </a:fillRef>
            <a:effectRef idx="0">
              <a:schemeClr val="accent2">
                <a:tint val="40000"/>
                <a:alpha val="90000"/>
                <a:hueOff val="-566151"/>
                <a:satOff val="-50231"/>
                <a:lumOff val="-513"/>
                <a:alphaOff val="0"/>
              </a:schemeClr>
            </a:effectRef>
            <a:fontRef idx="minor">
              <a:schemeClr val="dk1">
                <a:hueOff val="0"/>
                <a:satOff val="0"/>
                <a:lumOff val="0"/>
                <a:alphaOff val="0"/>
              </a:schemeClr>
            </a:fontRef>
          </p:style>
          <p:txBody>
            <a:bodyPr spcFirstLastPara="0" vert="horz" wrap="square" lIns="122940" tIns="25400" rIns="122940" bIns="132694" numCol="1" spcCol="1270" anchor="ctr" anchorCtr="0">
              <a:noAutofit/>
            </a:bodyPr>
            <a:lstStyle/>
            <a:p>
              <a:pPr marL="0" marR="0" lvl="0" indent="0" algn="ctr" defTabSz="889000" rtl="0" eaLnBrk="1" fontAlgn="auto" latinLnBrk="0" hangingPunct="1">
                <a:lnSpc>
                  <a:spcPct val="90000"/>
                </a:lnSpc>
                <a:spcBef>
                  <a:spcPct val="0"/>
                </a:spcBef>
                <a:spcAft>
                  <a:spcPct val="35000"/>
                </a:spcAft>
                <a:buClr>
                  <a:srgbClr val="000000"/>
                </a:buClr>
                <a:buSzTx/>
                <a:buFont typeface="Arial"/>
                <a:buNone/>
                <a:tabLst/>
                <a:defRPr/>
              </a:pP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Aptos" panose="02110004020202020204"/>
                <a:ea typeface="+mn-ea"/>
                <a:cs typeface="+mn-cs"/>
                <a:sym typeface="Arial"/>
              </a:endParaRPr>
            </a:p>
          </p:txBody>
        </p:sp>
      </p:grpSp>
      <p:pic>
        <p:nvPicPr>
          <p:cNvPr id="4" name="Immagine 3">
            <a:extLst>
              <a:ext uri="{FF2B5EF4-FFF2-40B4-BE49-F238E27FC236}">
                <a16:creationId xmlns:a16="http://schemas.microsoft.com/office/drawing/2014/main" id="{D6976A06-3996-8BBB-AE9A-DD661DE4A792}"/>
              </a:ext>
            </a:extLst>
          </p:cNvPr>
          <p:cNvPicPr>
            <a:picLocks noChangeAspect="1"/>
          </p:cNvPicPr>
          <p:nvPr/>
        </p:nvPicPr>
        <p:blipFill>
          <a:blip r:embed="rId3"/>
          <a:srcRect l="24797" t="3685" r="28764"/>
          <a:stretch>
            <a:fillRect/>
          </a:stretch>
        </p:blipFill>
        <p:spPr>
          <a:xfrm rot="5400000">
            <a:off x="-948956" y="2028161"/>
            <a:ext cx="5778795" cy="3880884"/>
          </a:xfrm>
          <a:prstGeom prst="rect">
            <a:avLst/>
          </a:prstGeom>
        </p:spPr>
      </p:pic>
    </p:spTree>
    <p:extLst>
      <p:ext uri="{BB962C8B-B14F-4D97-AF65-F5344CB8AC3E}">
        <p14:creationId xmlns:p14="http://schemas.microsoft.com/office/powerpoint/2010/main" val="328910825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AAFC462A-44C9-1960-A5D1-8E4D40263EFE}"/>
              </a:ext>
            </a:extLst>
          </p:cNvPr>
          <p:cNvPicPr>
            <a:picLocks noChangeAspect="1" noChangeArrowheads="1"/>
          </p:cNvPicPr>
          <p:nvPr/>
        </p:nvPicPr>
        <p:blipFill rotWithShape="1">
          <a:blip r:embed="rId2" cstate="print"/>
          <a:srcRect l="22358" t="3567" b="46012"/>
          <a:stretch/>
        </p:blipFill>
        <p:spPr bwMode="auto">
          <a:xfrm>
            <a:off x="2926001" y="1775069"/>
            <a:ext cx="6103565" cy="1996839"/>
          </a:xfrm>
          <a:prstGeom prst="rect">
            <a:avLst/>
          </a:prstGeom>
          <a:noFill/>
          <a:ln w="9525">
            <a:noFill/>
            <a:round/>
            <a:headEnd/>
            <a:tailEnd/>
          </a:ln>
        </p:spPr>
      </p:pic>
      <p:sp>
        <p:nvSpPr>
          <p:cNvPr id="7" name="Text Box 4">
            <a:extLst>
              <a:ext uri="{FF2B5EF4-FFF2-40B4-BE49-F238E27FC236}">
                <a16:creationId xmlns:a16="http://schemas.microsoft.com/office/drawing/2014/main" id="{E8B1E539-9A37-D01B-93BA-697A1AB89E70}"/>
              </a:ext>
            </a:extLst>
          </p:cNvPr>
          <p:cNvSpPr txBox="1">
            <a:spLocks noChangeArrowheads="1"/>
          </p:cNvSpPr>
          <p:nvPr/>
        </p:nvSpPr>
        <p:spPr bwMode="auto">
          <a:xfrm>
            <a:off x="8397706" y="6561926"/>
            <a:ext cx="1760605" cy="296074"/>
          </a:xfrm>
          <a:prstGeom prst="rect">
            <a:avLst/>
          </a:prstGeom>
          <a:noFill/>
          <a:ln w="9525">
            <a:noFill/>
            <a:round/>
            <a:headEnd/>
            <a:tailEnd/>
          </a:ln>
        </p:spPr>
        <p:txBody>
          <a:bodyPr lIns="81639" tIns="49620" rIns="81639" bIns="40820"/>
          <a:lstStyle/>
          <a:p>
            <a:pPr>
              <a:tabLst>
                <a:tab pos="656650" algn="l"/>
                <a:tab pos="1313299" algn="l"/>
                <a:tab pos="1969949" algn="l"/>
                <a:tab pos="2626599" algn="l"/>
                <a:tab pos="3283248" algn="l"/>
                <a:tab pos="3939898" algn="l"/>
                <a:tab pos="4596548" algn="l"/>
                <a:tab pos="5253198" algn="l"/>
                <a:tab pos="5909847" algn="l"/>
              </a:tabLst>
            </a:pPr>
            <a:r>
              <a:rPr lang="en-GB" sz="1000" dirty="0"/>
              <a:t>Tack et al AP&amp; T, 2014</a:t>
            </a:r>
            <a:endParaRPr lang="en-GB" sz="1000" dirty="0">
              <a:hlinkClick r:id="rId3">
                <a:extLst>
                  <a:ext uri="{A12FA001-AC4F-418D-AE19-62706E023703}">
                    <ahyp:hlinkClr xmlns:ahyp="http://schemas.microsoft.com/office/drawing/2018/hyperlinkcolor" val="tx"/>
                  </a:ext>
                </a:extLst>
              </a:hlinkClick>
            </a:endParaRPr>
          </a:p>
        </p:txBody>
      </p:sp>
      <p:pic>
        <p:nvPicPr>
          <p:cNvPr id="10" name="Picture 2">
            <a:extLst>
              <a:ext uri="{FF2B5EF4-FFF2-40B4-BE49-F238E27FC236}">
                <a16:creationId xmlns:a16="http://schemas.microsoft.com/office/drawing/2014/main" id="{5A9253C8-7ADE-6B01-FB30-4B9BC981B6A6}"/>
              </a:ext>
            </a:extLst>
          </p:cNvPr>
          <p:cNvPicPr>
            <a:picLocks noChangeAspect="1" noChangeArrowheads="1"/>
          </p:cNvPicPr>
          <p:nvPr/>
        </p:nvPicPr>
        <p:blipFill rotWithShape="1">
          <a:blip r:embed="rId2" cstate="print"/>
          <a:srcRect t="62515" r="43405"/>
          <a:stretch/>
        </p:blipFill>
        <p:spPr bwMode="auto">
          <a:xfrm>
            <a:off x="860719" y="4424622"/>
            <a:ext cx="4449017" cy="1484590"/>
          </a:xfrm>
          <a:prstGeom prst="rect">
            <a:avLst/>
          </a:prstGeom>
          <a:noFill/>
          <a:ln w="9525">
            <a:noFill/>
            <a:round/>
            <a:headEnd/>
            <a:tailEnd/>
          </a:ln>
        </p:spPr>
      </p:pic>
      <p:pic>
        <p:nvPicPr>
          <p:cNvPr id="11" name="Picture 2">
            <a:extLst>
              <a:ext uri="{FF2B5EF4-FFF2-40B4-BE49-F238E27FC236}">
                <a16:creationId xmlns:a16="http://schemas.microsoft.com/office/drawing/2014/main" id="{BFC41859-E068-727C-54A1-D67398BCBB95}"/>
              </a:ext>
            </a:extLst>
          </p:cNvPr>
          <p:cNvPicPr>
            <a:picLocks noChangeAspect="1" noChangeArrowheads="1"/>
          </p:cNvPicPr>
          <p:nvPr/>
        </p:nvPicPr>
        <p:blipFill rotWithShape="1">
          <a:blip r:embed="rId2" cstate="print"/>
          <a:srcRect l="58972" t="62515"/>
          <a:stretch/>
        </p:blipFill>
        <p:spPr bwMode="auto">
          <a:xfrm>
            <a:off x="7665362" y="4424622"/>
            <a:ext cx="3225291" cy="1484590"/>
          </a:xfrm>
          <a:prstGeom prst="rect">
            <a:avLst/>
          </a:prstGeom>
          <a:noFill/>
          <a:ln w="9525">
            <a:noFill/>
            <a:round/>
            <a:headEnd/>
            <a:tailEnd/>
          </a:ln>
        </p:spPr>
      </p:pic>
      <p:pic>
        <p:nvPicPr>
          <p:cNvPr id="12" name="Immagine 11">
            <a:extLst>
              <a:ext uri="{FF2B5EF4-FFF2-40B4-BE49-F238E27FC236}">
                <a16:creationId xmlns:a16="http://schemas.microsoft.com/office/drawing/2014/main" id="{80107EEB-6FF3-A2D6-35D3-18AD527F69AB}"/>
              </a:ext>
            </a:extLst>
          </p:cNvPr>
          <p:cNvPicPr>
            <a:picLocks noChangeAspect="1"/>
          </p:cNvPicPr>
          <p:nvPr/>
        </p:nvPicPr>
        <p:blipFill>
          <a:blip r:embed="rId4"/>
          <a:stretch>
            <a:fillRect/>
          </a:stretch>
        </p:blipFill>
        <p:spPr>
          <a:xfrm>
            <a:off x="10829901" y="244566"/>
            <a:ext cx="1029633" cy="374412"/>
          </a:xfrm>
          <a:prstGeom prst="rect">
            <a:avLst/>
          </a:prstGeom>
        </p:spPr>
      </p:pic>
    </p:spTree>
    <p:extLst>
      <p:ext uri="{BB962C8B-B14F-4D97-AF65-F5344CB8AC3E}">
        <p14:creationId xmlns:p14="http://schemas.microsoft.com/office/powerpoint/2010/main" val="819903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cstate="print"/>
          <a:srcRect l="22243" t="4146" r="41652" b="47491"/>
          <a:stretch/>
        </p:blipFill>
        <p:spPr bwMode="auto">
          <a:xfrm>
            <a:off x="3491569" y="1584653"/>
            <a:ext cx="2324378" cy="1568627"/>
          </a:xfrm>
          <a:prstGeom prst="rect">
            <a:avLst/>
          </a:prstGeom>
          <a:noFill/>
          <a:ln w="9525">
            <a:noFill/>
            <a:round/>
            <a:headEnd/>
            <a:tailEnd/>
          </a:ln>
        </p:spPr>
      </p:pic>
      <p:pic>
        <p:nvPicPr>
          <p:cNvPr id="5" name="Picture 2"/>
          <p:cNvPicPr>
            <a:picLocks noChangeAspect="1" noChangeArrowheads="1"/>
          </p:cNvPicPr>
          <p:nvPr/>
        </p:nvPicPr>
        <p:blipFill rotWithShape="1">
          <a:blip r:embed="rId2" cstate="print"/>
          <a:srcRect l="58160" t="4039" b="46244"/>
          <a:stretch/>
        </p:blipFill>
        <p:spPr bwMode="auto">
          <a:xfrm>
            <a:off x="3439660" y="4777269"/>
            <a:ext cx="2410958" cy="1443325"/>
          </a:xfrm>
          <a:prstGeom prst="rect">
            <a:avLst/>
          </a:prstGeom>
          <a:noFill/>
          <a:ln w="9525">
            <a:noFill/>
            <a:round/>
            <a:headEnd/>
            <a:tailEnd/>
          </a:ln>
        </p:spPr>
      </p:pic>
      <p:sp>
        <p:nvSpPr>
          <p:cNvPr id="7" name="CasellaDiTesto 6"/>
          <p:cNvSpPr txBox="1"/>
          <p:nvPr/>
        </p:nvSpPr>
        <p:spPr>
          <a:xfrm>
            <a:off x="1232118" y="2133422"/>
            <a:ext cx="710027" cy="400110"/>
          </a:xfrm>
          <a:prstGeom prst="rect">
            <a:avLst/>
          </a:prstGeom>
          <a:noFill/>
          <a:ln>
            <a:solidFill>
              <a:schemeClr val="tx1"/>
            </a:solidFill>
          </a:ln>
        </p:spPr>
        <p:txBody>
          <a:bodyPr wrap="square" rtlCol="0">
            <a:spAutoFit/>
          </a:bodyPr>
          <a:lstStyle/>
          <a:p>
            <a:pPr algn="ctr"/>
            <a:r>
              <a:rPr lang="it-IT" sz="2000" dirty="0">
                <a:solidFill>
                  <a:schemeClr val="accent1">
                    <a:lumMod val="50000"/>
                  </a:schemeClr>
                </a:solidFill>
              </a:rPr>
              <a:t>PDS</a:t>
            </a:r>
          </a:p>
        </p:txBody>
      </p:sp>
      <p:sp>
        <p:nvSpPr>
          <p:cNvPr id="8" name="CasellaDiTesto 7"/>
          <p:cNvSpPr txBox="1"/>
          <p:nvPr/>
        </p:nvSpPr>
        <p:spPr>
          <a:xfrm>
            <a:off x="1232118" y="5386875"/>
            <a:ext cx="710027" cy="400110"/>
          </a:xfrm>
          <a:prstGeom prst="rect">
            <a:avLst/>
          </a:prstGeom>
          <a:noFill/>
          <a:ln>
            <a:solidFill>
              <a:schemeClr val="tx1"/>
            </a:solidFill>
          </a:ln>
        </p:spPr>
        <p:txBody>
          <a:bodyPr wrap="square" rtlCol="0">
            <a:spAutoFit/>
          </a:bodyPr>
          <a:lstStyle/>
          <a:p>
            <a:pPr algn="ctr"/>
            <a:r>
              <a:rPr lang="it-IT" sz="2000" dirty="0">
                <a:solidFill>
                  <a:schemeClr val="accent1">
                    <a:lumMod val="50000"/>
                  </a:schemeClr>
                </a:solidFill>
              </a:rPr>
              <a:t>EPS</a:t>
            </a:r>
          </a:p>
        </p:txBody>
      </p:sp>
      <p:sp>
        <p:nvSpPr>
          <p:cNvPr id="12" name="Rettangolo 11"/>
          <p:cNvSpPr/>
          <p:nvPr/>
        </p:nvSpPr>
        <p:spPr>
          <a:xfrm>
            <a:off x="0" y="210036"/>
            <a:ext cx="12191999" cy="523220"/>
          </a:xfrm>
          <a:prstGeom prst="rect">
            <a:avLst/>
          </a:prstGeom>
        </p:spPr>
        <p:txBody>
          <a:bodyPr wrap="square">
            <a:spAutoFit/>
          </a:bodyPr>
          <a:lstStyle/>
          <a:p>
            <a:pPr algn="ctr"/>
            <a:r>
              <a:rPr lang="it-IT" sz="2800" dirty="0">
                <a:solidFill>
                  <a:schemeClr val="bg1"/>
                </a:solidFill>
              </a:rPr>
              <a:t>Rome IV </a:t>
            </a:r>
            <a:r>
              <a:rPr lang="it-IT" sz="2800" dirty="0" err="1">
                <a:solidFill>
                  <a:schemeClr val="bg1"/>
                </a:solidFill>
              </a:rPr>
              <a:t>criteria</a:t>
            </a:r>
            <a:endParaRPr lang="it-IT" sz="2800" dirty="0">
              <a:solidFill>
                <a:schemeClr val="bg1"/>
              </a:solidFill>
            </a:endParaRPr>
          </a:p>
        </p:txBody>
      </p:sp>
      <p:sp>
        <p:nvSpPr>
          <p:cNvPr id="2" name="Rettangolo 1"/>
          <p:cNvSpPr/>
          <p:nvPr/>
        </p:nvSpPr>
        <p:spPr>
          <a:xfrm>
            <a:off x="6694534" y="3203106"/>
            <a:ext cx="4198735" cy="1532727"/>
          </a:xfrm>
          <a:prstGeom prst="rect">
            <a:avLst/>
          </a:prstGeom>
        </p:spPr>
        <p:txBody>
          <a:bodyPr wrap="square">
            <a:spAutoFit/>
          </a:bodyPr>
          <a:lstStyle/>
          <a:p>
            <a:pPr algn="ctr">
              <a:spcBef>
                <a:spcPct val="20000"/>
              </a:spcBef>
              <a:buClr>
                <a:schemeClr val="tx1"/>
              </a:buClr>
            </a:pPr>
            <a:r>
              <a:rPr lang="en-GB" dirty="0">
                <a:solidFill>
                  <a:schemeClr val="accent1">
                    <a:lumMod val="50000"/>
                  </a:schemeClr>
                </a:solidFill>
              </a:rPr>
              <a:t>No evidence of organic disease that is likely to explain the symptoms </a:t>
            </a:r>
          </a:p>
          <a:p>
            <a:pPr algn="ctr">
              <a:spcBef>
                <a:spcPct val="20000"/>
              </a:spcBef>
              <a:buClr>
                <a:schemeClr val="tx1"/>
              </a:buClr>
            </a:pPr>
            <a:r>
              <a:rPr lang="en-GB" dirty="0">
                <a:solidFill>
                  <a:schemeClr val="accent1">
                    <a:lumMod val="50000"/>
                  </a:schemeClr>
                </a:solidFill>
              </a:rPr>
              <a:t>Symptoms present during the last 3 months with onset at least 6 months before diagnosis</a:t>
            </a:r>
            <a:endParaRPr lang="it-IT" dirty="0">
              <a:solidFill>
                <a:schemeClr val="accent1">
                  <a:lumMod val="50000"/>
                </a:schemeClr>
              </a:solidFill>
            </a:endParaRPr>
          </a:p>
        </p:txBody>
      </p:sp>
      <p:pic>
        <p:nvPicPr>
          <p:cNvPr id="3" name="Immagine 2">
            <a:extLst>
              <a:ext uri="{FF2B5EF4-FFF2-40B4-BE49-F238E27FC236}">
                <a16:creationId xmlns:a16="http://schemas.microsoft.com/office/drawing/2014/main" id="{4C8895DD-AFD1-F6CC-68A9-8BF77635ACA1}"/>
              </a:ext>
            </a:extLst>
          </p:cNvPr>
          <p:cNvPicPr>
            <a:picLocks noChangeAspect="1"/>
          </p:cNvPicPr>
          <p:nvPr/>
        </p:nvPicPr>
        <p:blipFill>
          <a:blip r:embed="rId3"/>
          <a:stretch>
            <a:fillRect/>
          </a:stretch>
        </p:blipFill>
        <p:spPr>
          <a:xfrm>
            <a:off x="10829901" y="244566"/>
            <a:ext cx="1029633" cy="374412"/>
          </a:xfrm>
          <a:prstGeom prst="rect">
            <a:avLst/>
          </a:prstGeom>
        </p:spPr>
      </p:pic>
      <p:sp>
        <p:nvSpPr>
          <p:cNvPr id="6" name="Rettangolo 5">
            <a:extLst>
              <a:ext uri="{FF2B5EF4-FFF2-40B4-BE49-F238E27FC236}">
                <a16:creationId xmlns:a16="http://schemas.microsoft.com/office/drawing/2014/main" id="{8B030E28-0FF4-B7C7-B0B2-EDE0B6BA4DFE}"/>
              </a:ext>
            </a:extLst>
          </p:cNvPr>
          <p:cNvSpPr/>
          <p:nvPr/>
        </p:nvSpPr>
        <p:spPr>
          <a:xfrm>
            <a:off x="6757903" y="1927999"/>
            <a:ext cx="4071998" cy="88193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err="1"/>
              <a:t>Meal-related</a:t>
            </a:r>
            <a:endParaRPr lang="it-IT" dirty="0"/>
          </a:p>
        </p:txBody>
      </p:sp>
      <p:sp>
        <p:nvSpPr>
          <p:cNvPr id="9" name="Rettangolo 8">
            <a:extLst>
              <a:ext uri="{FF2B5EF4-FFF2-40B4-BE49-F238E27FC236}">
                <a16:creationId xmlns:a16="http://schemas.microsoft.com/office/drawing/2014/main" id="{DE08001F-77C7-D14D-7A02-90FCB62916E7}"/>
              </a:ext>
            </a:extLst>
          </p:cNvPr>
          <p:cNvSpPr/>
          <p:nvPr/>
        </p:nvSpPr>
        <p:spPr>
          <a:xfrm>
            <a:off x="6757903" y="5145962"/>
            <a:ext cx="4135366" cy="88193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it-IT" dirty="0" err="1"/>
              <a:t>Meal-unrelated</a:t>
            </a:r>
            <a:endParaRPr lang="it-IT" dirty="0"/>
          </a:p>
        </p:txBody>
      </p:sp>
      <p:cxnSp>
        <p:nvCxnSpPr>
          <p:cNvPr id="13" name="Connettore diritto 12">
            <a:extLst>
              <a:ext uri="{FF2B5EF4-FFF2-40B4-BE49-F238E27FC236}">
                <a16:creationId xmlns:a16="http://schemas.microsoft.com/office/drawing/2014/main" id="{68ED1F3D-7289-7740-FBF6-594F9841C1F5}"/>
              </a:ext>
            </a:extLst>
          </p:cNvPr>
          <p:cNvCxnSpPr>
            <a:cxnSpLocks/>
            <a:endCxn id="2" idx="1"/>
          </p:cNvCxnSpPr>
          <p:nvPr/>
        </p:nvCxnSpPr>
        <p:spPr>
          <a:xfrm>
            <a:off x="758669" y="3969470"/>
            <a:ext cx="5935865"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13009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BD69B2-A1D1-0E70-1131-4CE22AB9CE37}"/>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2B85EC1E-B33F-4510-0553-F88B7BB70FB8}"/>
              </a:ext>
            </a:extLst>
          </p:cNvPr>
          <p:cNvPicPr>
            <a:picLocks noChangeAspect="1" noChangeArrowheads="1"/>
          </p:cNvPicPr>
          <p:nvPr/>
        </p:nvPicPr>
        <p:blipFill rotWithShape="1">
          <a:blip r:embed="rId3" cstate="print"/>
          <a:srcRect l="22243" t="4146" r="41652" b="47491"/>
          <a:stretch/>
        </p:blipFill>
        <p:spPr bwMode="auto">
          <a:xfrm>
            <a:off x="1289225" y="2116998"/>
            <a:ext cx="2281806" cy="1539897"/>
          </a:xfrm>
          <a:prstGeom prst="rect">
            <a:avLst/>
          </a:prstGeom>
          <a:noFill/>
          <a:ln w="9525">
            <a:noFill/>
            <a:round/>
            <a:headEnd/>
            <a:tailEnd/>
          </a:ln>
        </p:spPr>
      </p:pic>
      <p:pic>
        <p:nvPicPr>
          <p:cNvPr id="3" name="Picture 2">
            <a:extLst>
              <a:ext uri="{FF2B5EF4-FFF2-40B4-BE49-F238E27FC236}">
                <a16:creationId xmlns:a16="http://schemas.microsoft.com/office/drawing/2014/main" id="{EF27DD83-6DF0-FE20-4208-6D7BA9AF7F2C}"/>
              </a:ext>
            </a:extLst>
          </p:cNvPr>
          <p:cNvPicPr>
            <a:picLocks noChangeAspect="1" noChangeArrowheads="1"/>
          </p:cNvPicPr>
          <p:nvPr/>
        </p:nvPicPr>
        <p:blipFill rotWithShape="1">
          <a:blip r:embed="rId3" cstate="print"/>
          <a:srcRect l="58160" t="4039" b="46244"/>
          <a:stretch/>
        </p:blipFill>
        <p:spPr bwMode="auto">
          <a:xfrm>
            <a:off x="1408258" y="5166085"/>
            <a:ext cx="2410958" cy="1443325"/>
          </a:xfrm>
          <a:prstGeom prst="rect">
            <a:avLst/>
          </a:prstGeom>
          <a:noFill/>
          <a:ln w="9525">
            <a:noFill/>
            <a:round/>
            <a:headEnd/>
            <a:tailEnd/>
          </a:ln>
        </p:spPr>
      </p:pic>
      <p:sp>
        <p:nvSpPr>
          <p:cNvPr id="4" name="CasellaDiTesto 3">
            <a:extLst>
              <a:ext uri="{FF2B5EF4-FFF2-40B4-BE49-F238E27FC236}">
                <a16:creationId xmlns:a16="http://schemas.microsoft.com/office/drawing/2014/main" id="{E7917C14-F61F-F1A6-60D3-33B5E8BD6DBE}"/>
              </a:ext>
            </a:extLst>
          </p:cNvPr>
          <p:cNvSpPr txBox="1"/>
          <p:nvPr/>
        </p:nvSpPr>
        <p:spPr>
          <a:xfrm>
            <a:off x="206359" y="2652184"/>
            <a:ext cx="710027" cy="400110"/>
          </a:xfrm>
          <a:prstGeom prst="rect">
            <a:avLst/>
          </a:prstGeom>
          <a:noFill/>
          <a:ln>
            <a:solidFill>
              <a:schemeClr val="tx1"/>
            </a:solidFill>
          </a:ln>
        </p:spPr>
        <p:txBody>
          <a:bodyPr wrap="square" rtlCol="0">
            <a:spAutoFit/>
          </a:bodyPr>
          <a:lstStyle/>
          <a:p>
            <a:pPr algn="ctr"/>
            <a:r>
              <a:rPr lang="it-IT" sz="2000" dirty="0">
                <a:solidFill>
                  <a:schemeClr val="accent1">
                    <a:lumMod val="50000"/>
                  </a:schemeClr>
                </a:solidFill>
              </a:rPr>
              <a:t>PDS</a:t>
            </a:r>
          </a:p>
        </p:txBody>
      </p:sp>
      <p:sp>
        <p:nvSpPr>
          <p:cNvPr id="5" name="CasellaDiTesto 4">
            <a:extLst>
              <a:ext uri="{FF2B5EF4-FFF2-40B4-BE49-F238E27FC236}">
                <a16:creationId xmlns:a16="http://schemas.microsoft.com/office/drawing/2014/main" id="{5B60405B-0506-70D4-AADA-B060A81D1302}"/>
              </a:ext>
            </a:extLst>
          </p:cNvPr>
          <p:cNvSpPr txBox="1"/>
          <p:nvPr/>
        </p:nvSpPr>
        <p:spPr>
          <a:xfrm>
            <a:off x="206359" y="5391353"/>
            <a:ext cx="710027" cy="400110"/>
          </a:xfrm>
          <a:prstGeom prst="rect">
            <a:avLst/>
          </a:prstGeom>
          <a:noFill/>
          <a:ln>
            <a:solidFill>
              <a:schemeClr val="tx1"/>
            </a:solidFill>
          </a:ln>
        </p:spPr>
        <p:txBody>
          <a:bodyPr wrap="square" rtlCol="0">
            <a:spAutoFit/>
          </a:bodyPr>
          <a:lstStyle/>
          <a:p>
            <a:pPr algn="ctr"/>
            <a:r>
              <a:rPr lang="it-IT" sz="2000" dirty="0">
                <a:solidFill>
                  <a:schemeClr val="accent1">
                    <a:lumMod val="50000"/>
                  </a:schemeClr>
                </a:solidFill>
              </a:rPr>
              <a:t>EPS</a:t>
            </a:r>
          </a:p>
        </p:txBody>
      </p:sp>
      <p:pic>
        <p:nvPicPr>
          <p:cNvPr id="8" name="Immagine 7">
            <a:extLst>
              <a:ext uri="{FF2B5EF4-FFF2-40B4-BE49-F238E27FC236}">
                <a16:creationId xmlns:a16="http://schemas.microsoft.com/office/drawing/2014/main" id="{D3BDDECB-4BDA-51EC-5A23-3C0327EBA1AF}"/>
              </a:ext>
            </a:extLst>
          </p:cNvPr>
          <p:cNvPicPr>
            <a:picLocks noChangeAspect="1"/>
          </p:cNvPicPr>
          <p:nvPr/>
        </p:nvPicPr>
        <p:blipFill>
          <a:blip r:embed="rId4"/>
          <a:stretch>
            <a:fillRect/>
          </a:stretch>
        </p:blipFill>
        <p:spPr>
          <a:xfrm>
            <a:off x="10829901" y="244566"/>
            <a:ext cx="1029633" cy="374412"/>
          </a:xfrm>
          <a:prstGeom prst="rect">
            <a:avLst/>
          </a:prstGeom>
        </p:spPr>
      </p:pic>
      <p:sp>
        <p:nvSpPr>
          <p:cNvPr id="9" name="Text Box 4">
            <a:extLst>
              <a:ext uri="{FF2B5EF4-FFF2-40B4-BE49-F238E27FC236}">
                <a16:creationId xmlns:a16="http://schemas.microsoft.com/office/drawing/2014/main" id="{5A8E6A27-FD3C-DC33-641A-E9DAEBE8341B}"/>
              </a:ext>
            </a:extLst>
          </p:cNvPr>
          <p:cNvSpPr txBox="1">
            <a:spLocks noChangeArrowheads="1"/>
          </p:cNvSpPr>
          <p:nvPr/>
        </p:nvSpPr>
        <p:spPr bwMode="auto">
          <a:xfrm>
            <a:off x="626074" y="6603490"/>
            <a:ext cx="1760605" cy="296074"/>
          </a:xfrm>
          <a:prstGeom prst="rect">
            <a:avLst/>
          </a:prstGeom>
          <a:noFill/>
          <a:ln w="9525">
            <a:noFill/>
            <a:round/>
            <a:headEnd/>
            <a:tailEnd/>
          </a:ln>
        </p:spPr>
        <p:txBody>
          <a:bodyPr lIns="81639" tIns="49620" rIns="81639" bIns="40820"/>
          <a:lstStyle/>
          <a:p>
            <a:pPr>
              <a:tabLst>
                <a:tab pos="656650" algn="l"/>
                <a:tab pos="1313299" algn="l"/>
                <a:tab pos="1969949" algn="l"/>
                <a:tab pos="2626599" algn="l"/>
                <a:tab pos="3283248" algn="l"/>
                <a:tab pos="3939898" algn="l"/>
                <a:tab pos="4596548" algn="l"/>
                <a:tab pos="5253198" algn="l"/>
                <a:tab pos="5909847" algn="l"/>
              </a:tabLst>
            </a:pPr>
            <a:r>
              <a:rPr lang="en-GB" sz="1000" dirty="0"/>
              <a:t>Rome IV Criteria </a:t>
            </a:r>
            <a:endParaRPr lang="en-GB" sz="1000" dirty="0">
              <a:hlinkClick r:id="rId5">
                <a:extLst>
                  <a:ext uri="{A12FA001-AC4F-418D-AE19-62706E023703}">
                    <ahyp:hlinkClr xmlns:ahyp="http://schemas.microsoft.com/office/drawing/2018/hyperlinkcolor" val="tx"/>
                  </a:ext>
                </a:extLst>
              </a:hlinkClick>
            </a:endParaRPr>
          </a:p>
        </p:txBody>
      </p:sp>
      <p:pic>
        <p:nvPicPr>
          <p:cNvPr id="10" name="Picture 2">
            <a:extLst>
              <a:ext uri="{FF2B5EF4-FFF2-40B4-BE49-F238E27FC236}">
                <a16:creationId xmlns:a16="http://schemas.microsoft.com/office/drawing/2014/main" id="{BCA352F4-FF67-CDF7-7E34-C959841B08C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8034" y="3786614"/>
            <a:ext cx="6254100" cy="2501639"/>
          </a:xfrm>
          <a:prstGeom prst="rect">
            <a:avLst/>
          </a:prstGeom>
          <a:noFill/>
          <a:extLst>
            <a:ext uri="{909E8E84-426E-40DD-AFC4-6F175D3DCCD1}">
              <a14:hiddenFill xmlns:a14="http://schemas.microsoft.com/office/drawing/2010/main">
                <a:solidFill>
                  <a:srgbClr val="FFFFFF"/>
                </a:solidFill>
              </a14:hiddenFill>
            </a:ext>
          </a:extLst>
        </p:spPr>
      </p:pic>
      <p:sp>
        <p:nvSpPr>
          <p:cNvPr id="11" name="CasellaDiTesto 10">
            <a:extLst>
              <a:ext uri="{FF2B5EF4-FFF2-40B4-BE49-F238E27FC236}">
                <a16:creationId xmlns:a16="http://schemas.microsoft.com/office/drawing/2014/main" id="{13EE336A-62F0-6821-262C-4743A2698EC7}"/>
              </a:ext>
            </a:extLst>
          </p:cNvPr>
          <p:cNvSpPr txBox="1"/>
          <p:nvPr/>
        </p:nvSpPr>
        <p:spPr>
          <a:xfrm>
            <a:off x="5491810" y="1596471"/>
            <a:ext cx="6422443" cy="338554"/>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sz="1600" b="0" i="0" dirty="0">
                <a:solidFill>
                  <a:srgbClr val="2E2E2E"/>
                </a:solidFill>
                <a:effectLst/>
                <a:latin typeface="Elsevier Sans"/>
              </a:rPr>
              <a:t> Fifty percent of patients with PDS reported postprandial epigastric pain.</a:t>
            </a:r>
            <a:endParaRPr lang="it-IT" sz="1200" dirty="0">
              <a:latin typeface="Calibri" panose="020F0502020204030204" pitchFamily="34" charset="0"/>
              <a:cs typeface="Calibri" panose="020F0502020204030204" pitchFamily="34" charset="0"/>
            </a:endParaRPr>
          </a:p>
        </p:txBody>
      </p:sp>
      <p:sp>
        <p:nvSpPr>
          <p:cNvPr id="12" name="CasellaDiTesto 11">
            <a:extLst>
              <a:ext uri="{FF2B5EF4-FFF2-40B4-BE49-F238E27FC236}">
                <a16:creationId xmlns:a16="http://schemas.microsoft.com/office/drawing/2014/main" id="{5B9BCBCC-4137-B11A-068A-ED3301327956}"/>
              </a:ext>
            </a:extLst>
          </p:cNvPr>
          <p:cNvSpPr txBox="1"/>
          <p:nvPr/>
        </p:nvSpPr>
        <p:spPr>
          <a:xfrm>
            <a:off x="6912679" y="2252074"/>
            <a:ext cx="710027" cy="400110"/>
          </a:xfrm>
          <a:prstGeom prst="rect">
            <a:avLst/>
          </a:prstGeom>
          <a:solidFill>
            <a:srgbClr val="156082"/>
          </a:solidFill>
          <a:ln>
            <a:solidFill>
              <a:srgbClr val="156082"/>
            </a:solidFill>
          </a:ln>
        </p:spPr>
        <p:txBody>
          <a:bodyPr wrap="square" rtlCol="0">
            <a:spAutoFit/>
          </a:bodyPr>
          <a:lstStyle/>
          <a:p>
            <a:pPr algn="ctr"/>
            <a:r>
              <a:rPr lang="it-IT" sz="2000" dirty="0">
                <a:solidFill>
                  <a:schemeClr val="bg1"/>
                </a:solidFill>
              </a:rPr>
              <a:t>PDS</a:t>
            </a:r>
          </a:p>
        </p:txBody>
      </p:sp>
      <p:sp>
        <p:nvSpPr>
          <p:cNvPr id="13" name="CasellaDiTesto 12">
            <a:extLst>
              <a:ext uri="{FF2B5EF4-FFF2-40B4-BE49-F238E27FC236}">
                <a16:creationId xmlns:a16="http://schemas.microsoft.com/office/drawing/2014/main" id="{799A1E1A-844C-D712-E8F8-8F034AE634A7}"/>
              </a:ext>
            </a:extLst>
          </p:cNvPr>
          <p:cNvSpPr txBox="1"/>
          <p:nvPr/>
        </p:nvSpPr>
        <p:spPr>
          <a:xfrm>
            <a:off x="8160071" y="2252074"/>
            <a:ext cx="710027" cy="400110"/>
          </a:xfrm>
          <a:prstGeom prst="rect">
            <a:avLst/>
          </a:prstGeom>
          <a:solidFill>
            <a:srgbClr val="C387B9"/>
          </a:solidFill>
          <a:ln>
            <a:solidFill>
              <a:schemeClr val="tx1"/>
            </a:solidFill>
          </a:ln>
        </p:spPr>
        <p:txBody>
          <a:bodyPr wrap="square" rtlCol="0">
            <a:spAutoFit/>
          </a:bodyPr>
          <a:lstStyle/>
          <a:p>
            <a:pPr algn="ctr"/>
            <a:r>
              <a:rPr lang="it-IT" sz="2000" dirty="0">
                <a:solidFill>
                  <a:schemeClr val="accent1">
                    <a:lumMod val="50000"/>
                  </a:schemeClr>
                </a:solidFill>
              </a:rPr>
              <a:t>EPS</a:t>
            </a:r>
          </a:p>
        </p:txBody>
      </p:sp>
      <p:sp>
        <p:nvSpPr>
          <p:cNvPr id="14" name="CasellaDiTesto 13">
            <a:extLst>
              <a:ext uri="{FF2B5EF4-FFF2-40B4-BE49-F238E27FC236}">
                <a16:creationId xmlns:a16="http://schemas.microsoft.com/office/drawing/2014/main" id="{371D8560-BB36-921A-F77D-7D5B3BD6889A}"/>
              </a:ext>
            </a:extLst>
          </p:cNvPr>
          <p:cNvSpPr txBox="1"/>
          <p:nvPr/>
        </p:nvSpPr>
        <p:spPr>
          <a:xfrm>
            <a:off x="7737880" y="2267860"/>
            <a:ext cx="294866" cy="461665"/>
          </a:xfrm>
          <a:prstGeom prst="rect">
            <a:avLst/>
          </a:prstGeom>
          <a:noFill/>
          <a:ln>
            <a:noFill/>
          </a:ln>
        </p:spPr>
        <p:txBody>
          <a:bodyPr wrap="square" rtlCol="0">
            <a:spAutoFit/>
          </a:bodyPr>
          <a:lstStyle/>
          <a:p>
            <a:r>
              <a:rPr lang="it-IT" sz="2400" dirty="0">
                <a:solidFill>
                  <a:schemeClr val="accent1">
                    <a:lumMod val="50000"/>
                  </a:schemeClr>
                </a:solidFill>
              </a:rPr>
              <a:t>+</a:t>
            </a:r>
          </a:p>
        </p:txBody>
      </p:sp>
      <p:sp>
        <p:nvSpPr>
          <p:cNvPr id="7" name="CasellaDiTesto 6">
            <a:extLst>
              <a:ext uri="{FF2B5EF4-FFF2-40B4-BE49-F238E27FC236}">
                <a16:creationId xmlns:a16="http://schemas.microsoft.com/office/drawing/2014/main" id="{488713D5-0B63-7C21-3703-FB5134B02015}"/>
              </a:ext>
            </a:extLst>
          </p:cNvPr>
          <p:cNvSpPr txBox="1"/>
          <p:nvPr/>
        </p:nvSpPr>
        <p:spPr>
          <a:xfrm>
            <a:off x="9395312" y="2281557"/>
            <a:ext cx="2464221" cy="400110"/>
          </a:xfrm>
          <a:prstGeom prst="rect">
            <a:avLst/>
          </a:prstGeom>
          <a:solidFill>
            <a:schemeClr val="accent5">
              <a:lumMod val="50000"/>
            </a:schemeClr>
          </a:solidFill>
          <a:ln>
            <a:solidFill>
              <a:schemeClr val="tx1"/>
            </a:solidFill>
          </a:ln>
        </p:spPr>
        <p:txBody>
          <a:bodyPr wrap="square" rtlCol="0">
            <a:spAutoFit/>
          </a:bodyPr>
          <a:lstStyle/>
          <a:p>
            <a:pPr algn="ctr"/>
            <a:r>
              <a:rPr lang="it-IT" sz="2000" dirty="0" err="1">
                <a:solidFill>
                  <a:schemeClr val="bg1"/>
                </a:solidFill>
              </a:rPr>
              <a:t>Meal-related</a:t>
            </a:r>
            <a:r>
              <a:rPr lang="it-IT" sz="2000" dirty="0">
                <a:solidFill>
                  <a:schemeClr val="bg1"/>
                </a:solidFill>
              </a:rPr>
              <a:t> EPS</a:t>
            </a:r>
          </a:p>
        </p:txBody>
      </p:sp>
      <p:sp>
        <p:nvSpPr>
          <p:cNvPr id="15" name="CasellaDiTesto 14">
            <a:extLst>
              <a:ext uri="{FF2B5EF4-FFF2-40B4-BE49-F238E27FC236}">
                <a16:creationId xmlns:a16="http://schemas.microsoft.com/office/drawing/2014/main" id="{FCCFFAA2-5AFD-60F5-1CD5-92152FDB9DD1}"/>
              </a:ext>
            </a:extLst>
          </p:cNvPr>
          <p:cNvSpPr txBox="1"/>
          <p:nvPr/>
        </p:nvSpPr>
        <p:spPr>
          <a:xfrm>
            <a:off x="8973121" y="2227753"/>
            <a:ext cx="294866" cy="461665"/>
          </a:xfrm>
          <a:prstGeom prst="rect">
            <a:avLst/>
          </a:prstGeom>
          <a:noFill/>
          <a:ln>
            <a:noFill/>
          </a:ln>
        </p:spPr>
        <p:txBody>
          <a:bodyPr wrap="square" rtlCol="0">
            <a:spAutoFit/>
          </a:bodyPr>
          <a:lstStyle/>
          <a:p>
            <a:r>
              <a:rPr lang="it-IT" sz="2400" dirty="0">
                <a:solidFill>
                  <a:schemeClr val="accent1">
                    <a:lumMod val="50000"/>
                  </a:schemeClr>
                </a:solidFill>
              </a:rPr>
              <a:t>=</a:t>
            </a:r>
          </a:p>
        </p:txBody>
      </p:sp>
      <p:sp>
        <p:nvSpPr>
          <p:cNvPr id="16" name="Rettangolo 15">
            <a:extLst>
              <a:ext uri="{FF2B5EF4-FFF2-40B4-BE49-F238E27FC236}">
                <a16:creationId xmlns:a16="http://schemas.microsoft.com/office/drawing/2014/main" id="{529AA953-1230-3138-47FC-FC2083CB84C3}"/>
              </a:ext>
            </a:extLst>
          </p:cNvPr>
          <p:cNvSpPr/>
          <p:nvPr/>
        </p:nvSpPr>
        <p:spPr>
          <a:xfrm>
            <a:off x="1170189" y="1177775"/>
            <a:ext cx="2710258" cy="6836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err="1"/>
              <a:t>Meal-related</a:t>
            </a:r>
            <a:endParaRPr lang="it-IT" dirty="0"/>
          </a:p>
        </p:txBody>
      </p:sp>
      <p:sp>
        <p:nvSpPr>
          <p:cNvPr id="17" name="Rettangolo 16">
            <a:extLst>
              <a:ext uri="{FF2B5EF4-FFF2-40B4-BE49-F238E27FC236}">
                <a16:creationId xmlns:a16="http://schemas.microsoft.com/office/drawing/2014/main" id="{23F9C7B0-2C5D-B9C8-BA19-915ADFC41572}"/>
              </a:ext>
            </a:extLst>
          </p:cNvPr>
          <p:cNvSpPr/>
          <p:nvPr/>
        </p:nvSpPr>
        <p:spPr>
          <a:xfrm>
            <a:off x="1170189" y="3981073"/>
            <a:ext cx="2710258" cy="6836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it-IT" dirty="0" err="1"/>
              <a:t>Meal-unrelated</a:t>
            </a:r>
            <a:endParaRPr lang="it-IT" dirty="0"/>
          </a:p>
        </p:txBody>
      </p:sp>
    </p:spTree>
    <p:extLst>
      <p:ext uri="{BB962C8B-B14F-4D97-AF65-F5344CB8AC3E}">
        <p14:creationId xmlns:p14="http://schemas.microsoft.com/office/powerpoint/2010/main" val="1919492671"/>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454B8EB1F7D4C548815799738C16CD3E" ma:contentTypeVersion="16" ma:contentTypeDescription="Creare un nuovo documento." ma:contentTypeScope="" ma:versionID="b1860c07062a9c2bb567dba0b59a5813">
  <xsd:schema xmlns:xsd="http://www.w3.org/2001/XMLSchema" xmlns:xs="http://www.w3.org/2001/XMLSchema" xmlns:p="http://schemas.microsoft.com/office/2006/metadata/properties" xmlns:ns2="b934695d-6d59-47cb-9bc6-ef2744814942" xmlns:ns3="f70c1c7b-6bd2-4b23-9196-49f108f9542b" targetNamespace="http://schemas.microsoft.com/office/2006/metadata/properties" ma:root="true" ma:fieldsID="f0aa954e5c95a8a789fc5497fdf9b99d" ns2:_="" ns3:_="">
    <xsd:import namespace="b934695d-6d59-47cb-9bc6-ef2744814942"/>
    <xsd:import namespace="f70c1c7b-6bd2-4b23-9196-49f108f9542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34695d-6d59-47cb-9bc6-ef27448149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Tag immagine" ma:readOnly="false" ma:fieldId="{5cf76f15-5ced-4ddc-b409-7134ff3c332f}" ma:taxonomyMulti="true" ma:sspId="fb33fc36-108e-4a3e-b8e4-c453ad425a7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70c1c7b-6bd2-4b23-9196-49f108f9542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72d58c8-bed2-4bd1-a16a-deab8ffe68a7}" ma:internalName="TaxCatchAll" ma:showField="CatchAllData" ma:web="f70c1c7b-6bd2-4b23-9196-49f108f9542b">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f70c1c7b-6bd2-4b23-9196-49f108f9542b" xsi:nil="true"/>
    <lcf76f155ced4ddcb4097134ff3c332f xmlns="b934695d-6d59-47cb-9bc6-ef274481494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2A5F276-347A-4CE9-9759-263CDFEA0A60}">
  <ds:schemaRefs>
    <ds:schemaRef ds:uri="http://schemas.microsoft.com/sharepoint/v3/contenttype/forms"/>
  </ds:schemaRefs>
</ds:datastoreItem>
</file>

<file path=customXml/itemProps2.xml><?xml version="1.0" encoding="utf-8"?>
<ds:datastoreItem xmlns:ds="http://schemas.openxmlformats.org/officeDocument/2006/customXml" ds:itemID="{A9A614B3-A352-4DF8-8CC8-3A51F209D2BE}"/>
</file>

<file path=customXml/itemProps3.xml><?xml version="1.0" encoding="utf-8"?>
<ds:datastoreItem xmlns:ds="http://schemas.openxmlformats.org/officeDocument/2006/customXml" ds:itemID="{CF76175B-B823-4942-9C32-269F00B9EC09}">
  <ds:schemaRefs>
    <ds:schemaRef ds:uri="http://purl.org/dc/dcmitype/"/>
    <ds:schemaRef ds:uri="http://purl.org/dc/elements/1.1/"/>
    <ds:schemaRef ds:uri="http://purl.org/dc/terms/"/>
    <ds:schemaRef ds:uri="http://schemas.microsoft.com/office/2006/documentManagement/types"/>
    <ds:schemaRef ds:uri="http://www.w3.org/XML/1998/namespace"/>
    <ds:schemaRef ds:uri="b934695d-6d59-47cb-9bc6-ef2744814942"/>
    <ds:schemaRef ds:uri="f70c1c7b-6bd2-4b23-9196-49f108f9542b"/>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1988</TotalTime>
  <Words>1196</Words>
  <Application>Microsoft Office PowerPoint</Application>
  <PresentationFormat>Widescreen</PresentationFormat>
  <Paragraphs>115</Paragraphs>
  <Slides>25</Slides>
  <Notes>7</Notes>
  <HiddenSlides>0</HiddenSlides>
  <MMClips>0</MMClips>
  <ScaleCrop>false</ScaleCrop>
  <HeadingPairs>
    <vt:vector size="6" baseType="variant">
      <vt:variant>
        <vt:lpstr>Caratteri utilizzati</vt:lpstr>
      </vt:variant>
      <vt:variant>
        <vt:i4>8</vt:i4>
      </vt:variant>
      <vt:variant>
        <vt:lpstr>Tema</vt:lpstr>
      </vt:variant>
      <vt:variant>
        <vt:i4>1</vt:i4>
      </vt:variant>
      <vt:variant>
        <vt:lpstr>Titoli diapositive</vt:lpstr>
      </vt:variant>
      <vt:variant>
        <vt:i4>25</vt:i4>
      </vt:variant>
    </vt:vector>
  </HeadingPairs>
  <TitlesOfParts>
    <vt:vector size="34" baseType="lpstr">
      <vt:lpstr>Aptos</vt:lpstr>
      <vt:lpstr>Arial</vt:lpstr>
      <vt:lpstr>Calibri</vt:lpstr>
      <vt:lpstr>Elsevier Sans</vt:lpstr>
      <vt:lpstr>ElsevierGulliver</vt:lpstr>
      <vt:lpstr>Fira Sans</vt:lpstr>
      <vt:lpstr>Guardian TextSans Web</vt:lpstr>
      <vt:lpstr>ヒラギノ角ゴ Pro W3</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Annarita Accardi</dc:creator>
  <cp:lastModifiedBy>visio</cp:lastModifiedBy>
  <cp:revision>28</cp:revision>
  <dcterms:created xsi:type="dcterms:W3CDTF">2025-02-03T13:31:41Z</dcterms:created>
  <dcterms:modified xsi:type="dcterms:W3CDTF">2026-04-16T11:01:07Z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0x010100454B8EB1F7D4C548815799738C16CD3E</vt:lpwstr>
  </property>
  <property fmtid="{D5CDD505-2E9C-101B-9397-08002B2CF9AE}" pid="3" name="MediaServiceImageTags">
    <vt:lpwstr/>
  </property>
</Properties>
</file>